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67"/>
  </p:notesMasterIdLst>
  <p:handoutMasterIdLst>
    <p:handoutMasterId r:id="rId68"/>
  </p:handoutMasterIdLst>
  <p:sldIdLst>
    <p:sldId id="257" r:id="rId3"/>
    <p:sldId id="363" r:id="rId4"/>
    <p:sldId id="405" r:id="rId5"/>
    <p:sldId id="366" r:id="rId6"/>
    <p:sldId id="368" r:id="rId7"/>
    <p:sldId id="365" r:id="rId8"/>
    <p:sldId id="342" r:id="rId9"/>
    <p:sldId id="272" r:id="rId10"/>
    <p:sldId id="304" r:id="rId11"/>
    <p:sldId id="305" r:id="rId12"/>
    <p:sldId id="307" r:id="rId13"/>
    <p:sldId id="390" r:id="rId14"/>
    <p:sldId id="396" r:id="rId15"/>
    <p:sldId id="361" r:id="rId16"/>
    <p:sldId id="357" r:id="rId17"/>
    <p:sldId id="358" r:id="rId18"/>
    <p:sldId id="359" r:id="rId19"/>
    <p:sldId id="367" r:id="rId20"/>
    <p:sldId id="374" r:id="rId21"/>
    <p:sldId id="375" r:id="rId22"/>
    <p:sldId id="401" r:id="rId23"/>
    <p:sldId id="376" r:id="rId24"/>
    <p:sldId id="354" r:id="rId25"/>
    <p:sldId id="377" r:id="rId26"/>
    <p:sldId id="353" r:id="rId27"/>
    <p:sldId id="346" r:id="rId28"/>
    <p:sldId id="372" r:id="rId29"/>
    <p:sldId id="347" r:id="rId30"/>
    <p:sldId id="352" r:id="rId31"/>
    <p:sldId id="348" r:id="rId32"/>
    <p:sldId id="349" r:id="rId33"/>
    <p:sldId id="350" r:id="rId34"/>
    <p:sldId id="351" r:id="rId35"/>
    <p:sldId id="371" r:id="rId36"/>
    <p:sldId id="373" r:id="rId37"/>
    <p:sldId id="395" r:id="rId38"/>
    <p:sldId id="309" r:id="rId39"/>
    <p:sldId id="334" r:id="rId40"/>
    <p:sldId id="335" r:id="rId41"/>
    <p:sldId id="336" r:id="rId42"/>
    <p:sldId id="311" r:id="rId43"/>
    <p:sldId id="399" r:id="rId44"/>
    <p:sldId id="318" r:id="rId45"/>
    <p:sldId id="319" r:id="rId46"/>
    <p:sldId id="338" r:id="rId47"/>
    <p:sldId id="400" r:id="rId48"/>
    <p:sldId id="326" r:id="rId49"/>
    <p:sldId id="327" r:id="rId50"/>
    <p:sldId id="323" r:id="rId51"/>
    <p:sldId id="324" r:id="rId52"/>
    <p:sldId id="329" r:id="rId53"/>
    <p:sldId id="330" r:id="rId54"/>
    <p:sldId id="387" r:id="rId55"/>
    <p:sldId id="320" r:id="rId56"/>
    <p:sldId id="391" r:id="rId57"/>
    <p:sldId id="392" r:id="rId58"/>
    <p:sldId id="393" r:id="rId59"/>
    <p:sldId id="394" r:id="rId60"/>
    <p:sldId id="383" r:id="rId61"/>
    <p:sldId id="384" r:id="rId62"/>
    <p:sldId id="385" r:id="rId63"/>
    <p:sldId id="386" r:id="rId64"/>
    <p:sldId id="403" r:id="rId65"/>
    <p:sldId id="404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3979" autoAdjust="0"/>
  </p:normalViewPr>
  <p:slideViewPr>
    <p:cSldViewPr>
      <p:cViewPr varScale="1">
        <p:scale>
          <a:sx n="75" d="100"/>
          <a:sy n="75" d="100"/>
        </p:scale>
        <p:origin x="1384" y="3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1B7539-62CC-4C9E-8CEE-A1913BACED0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5E1D0A-1CC5-4687-AED9-161CBB0A908E}">
      <dgm:prSet phldrT="[Text]"/>
      <dgm:spPr/>
      <dgm:t>
        <a:bodyPr/>
        <a:lstStyle/>
        <a:p>
          <a:r>
            <a:rPr lang="en-US" dirty="0"/>
            <a:t>Data Mining / Machine Learning</a:t>
          </a:r>
        </a:p>
      </dgm:t>
    </dgm:pt>
    <dgm:pt modelId="{125A7E18-D09D-470E-8669-81B82B3FC597}" type="parTrans" cxnId="{1F9B8B2A-38B5-46B5-AB34-CF01C6E3767E}">
      <dgm:prSet/>
      <dgm:spPr/>
      <dgm:t>
        <a:bodyPr/>
        <a:lstStyle/>
        <a:p>
          <a:endParaRPr lang="en-US"/>
        </a:p>
      </dgm:t>
    </dgm:pt>
    <dgm:pt modelId="{B958D43A-262C-4ECB-AA6A-B5E0D2F52765}" type="sibTrans" cxnId="{1F9B8B2A-38B5-46B5-AB34-CF01C6E3767E}">
      <dgm:prSet/>
      <dgm:spPr/>
      <dgm:t>
        <a:bodyPr/>
        <a:lstStyle/>
        <a:p>
          <a:endParaRPr lang="en-US"/>
        </a:p>
      </dgm:t>
    </dgm:pt>
    <dgm:pt modelId="{490B6267-DE40-44B5-8FBE-008FEA446FD1}">
      <dgm:prSet phldrT="[Text]"/>
      <dgm:spPr/>
      <dgm:t>
        <a:bodyPr/>
        <a:lstStyle/>
        <a:p>
          <a:r>
            <a:rPr lang="en-US"/>
            <a:t>Supervised Learning</a:t>
          </a:r>
        </a:p>
      </dgm:t>
    </dgm:pt>
    <dgm:pt modelId="{82E06757-9DBA-414A-AD50-44AF43691F9A}" type="parTrans" cxnId="{BE389131-0109-438C-9B2E-7FE9FD9ACFAE}">
      <dgm:prSet/>
      <dgm:spPr/>
      <dgm:t>
        <a:bodyPr/>
        <a:lstStyle/>
        <a:p>
          <a:endParaRPr lang="en-US"/>
        </a:p>
      </dgm:t>
    </dgm:pt>
    <dgm:pt modelId="{0380B261-3E08-434D-B441-C02D6D384107}" type="sibTrans" cxnId="{BE389131-0109-438C-9B2E-7FE9FD9ACFAE}">
      <dgm:prSet/>
      <dgm:spPr/>
      <dgm:t>
        <a:bodyPr/>
        <a:lstStyle/>
        <a:p>
          <a:endParaRPr lang="en-US"/>
        </a:p>
      </dgm:t>
    </dgm:pt>
    <dgm:pt modelId="{3CE0D3A2-DF57-4E30-961F-BBC17AB978AF}">
      <dgm:prSet phldrT="[Text]"/>
      <dgm:spPr/>
      <dgm:t>
        <a:bodyPr/>
        <a:lstStyle/>
        <a:p>
          <a:r>
            <a:rPr lang="en-US"/>
            <a:t>Unsupervised</a:t>
          </a:r>
        </a:p>
        <a:p>
          <a:r>
            <a:rPr lang="en-US"/>
            <a:t>Learning</a:t>
          </a:r>
        </a:p>
      </dgm:t>
    </dgm:pt>
    <dgm:pt modelId="{592B0B01-BBD5-4170-9F95-07477007CC92}" type="parTrans" cxnId="{505E75B8-9E0C-4FD0-9858-438F74E79D29}">
      <dgm:prSet/>
      <dgm:spPr/>
      <dgm:t>
        <a:bodyPr/>
        <a:lstStyle/>
        <a:p>
          <a:endParaRPr lang="en-US"/>
        </a:p>
      </dgm:t>
    </dgm:pt>
    <dgm:pt modelId="{8829E755-2771-4091-A554-BEB5059AD441}" type="sibTrans" cxnId="{505E75B8-9E0C-4FD0-9858-438F74E79D29}">
      <dgm:prSet/>
      <dgm:spPr/>
      <dgm:t>
        <a:bodyPr/>
        <a:lstStyle/>
        <a:p>
          <a:endParaRPr lang="en-US"/>
        </a:p>
      </dgm:t>
    </dgm:pt>
    <dgm:pt modelId="{60588254-AD15-4503-AEC3-4EE0D84A98C6}">
      <dgm:prSet phldrT="[Text]"/>
      <dgm:spPr/>
      <dgm:t>
        <a:bodyPr/>
        <a:lstStyle/>
        <a:p>
          <a:r>
            <a:rPr lang="en-US"/>
            <a:t>Semi-supervised Learning</a:t>
          </a:r>
        </a:p>
      </dgm:t>
    </dgm:pt>
    <dgm:pt modelId="{5A16AF7B-E7A8-4289-8D46-7904909B059C}" type="parTrans" cxnId="{9EDD5637-B278-42A7-B1C4-48EB59BB1761}">
      <dgm:prSet/>
      <dgm:spPr/>
      <dgm:t>
        <a:bodyPr/>
        <a:lstStyle/>
        <a:p>
          <a:endParaRPr lang="en-US"/>
        </a:p>
      </dgm:t>
    </dgm:pt>
    <dgm:pt modelId="{120B8BB7-A746-4E69-9AA8-0C121FD4E44E}" type="sibTrans" cxnId="{9EDD5637-B278-42A7-B1C4-48EB59BB1761}">
      <dgm:prSet/>
      <dgm:spPr/>
      <dgm:t>
        <a:bodyPr/>
        <a:lstStyle/>
        <a:p>
          <a:endParaRPr lang="en-US"/>
        </a:p>
      </dgm:t>
    </dgm:pt>
    <dgm:pt modelId="{8C1E6954-BE63-4476-AFCA-99BB4C5A77EA}">
      <dgm:prSet phldrT="[Text]"/>
      <dgm:spPr/>
      <dgm:t>
        <a:bodyPr/>
        <a:lstStyle/>
        <a:p>
          <a:r>
            <a:rPr lang="en-US"/>
            <a:t>Reinforcement Learning</a:t>
          </a:r>
        </a:p>
      </dgm:t>
    </dgm:pt>
    <dgm:pt modelId="{18E2A5F4-62BF-436C-88EE-B7B48DA4FC41}" type="parTrans" cxnId="{DD08193D-F863-4B92-9E32-F40379117CEE}">
      <dgm:prSet/>
      <dgm:spPr/>
      <dgm:t>
        <a:bodyPr/>
        <a:lstStyle/>
        <a:p>
          <a:endParaRPr lang="en-US"/>
        </a:p>
      </dgm:t>
    </dgm:pt>
    <dgm:pt modelId="{2FC40906-A74D-4891-BF5C-529DB967E3AA}" type="sibTrans" cxnId="{DD08193D-F863-4B92-9E32-F40379117CEE}">
      <dgm:prSet/>
      <dgm:spPr/>
      <dgm:t>
        <a:bodyPr/>
        <a:lstStyle/>
        <a:p>
          <a:endParaRPr lang="en-US"/>
        </a:p>
      </dgm:t>
    </dgm:pt>
    <dgm:pt modelId="{5DB49B5F-990D-47E8-8B79-25AFFFA7C658}" type="pres">
      <dgm:prSet presAssocID="{E71B7539-62CC-4C9E-8CEE-A1913BACED0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6CB02F4-1931-481D-A03B-76A1068D3F67}" type="pres">
      <dgm:prSet presAssocID="{1F5E1D0A-1CC5-4687-AED9-161CBB0A908E}" presName="hierRoot1" presStyleCnt="0">
        <dgm:presLayoutVars>
          <dgm:hierBranch val="init"/>
        </dgm:presLayoutVars>
      </dgm:prSet>
      <dgm:spPr/>
    </dgm:pt>
    <dgm:pt modelId="{827EE065-BD0E-4EED-8CB1-D095CBFDD828}" type="pres">
      <dgm:prSet presAssocID="{1F5E1D0A-1CC5-4687-AED9-161CBB0A908E}" presName="rootComposite1" presStyleCnt="0"/>
      <dgm:spPr/>
    </dgm:pt>
    <dgm:pt modelId="{CE89BCC3-E26A-4F7E-BFEB-5AA095020F63}" type="pres">
      <dgm:prSet presAssocID="{1F5E1D0A-1CC5-4687-AED9-161CBB0A908E}" presName="rootText1" presStyleLbl="node0" presStyleIdx="0" presStyleCnt="1" custLinFactNeighborY="-4020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226E7E-801A-4981-BEED-961E363F7FE3}" type="pres">
      <dgm:prSet presAssocID="{1F5E1D0A-1CC5-4687-AED9-161CBB0A908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2FDAC64B-4305-4823-9319-8C6C24D72193}" type="pres">
      <dgm:prSet presAssocID="{1F5E1D0A-1CC5-4687-AED9-161CBB0A908E}" presName="hierChild2" presStyleCnt="0"/>
      <dgm:spPr/>
    </dgm:pt>
    <dgm:pt modelId="{06714C11-9AA6-4E28-A164-DC31C4D69382}" type="pres">
      <dgm:prSet presAssocID="{82E06757-9DBA-414A-AD50-44AF43691F9A}" presName="Name37" presStyleLbl="parChTrans1D2" presStyleIdx="0" presStyleCnt="4"/>
      <dgm:spPr/>
      <dgm:t>
        <a:bodyPr/>
        <a:lstStyle/>
        <a:p>
          <a:endParaRPr lang="en-US"/>
        </a:p>
      </dgm:t>
    </dgm:pt>
    <dgm:pt modelId="{47F4BE2D-D164-485C-9253-0FC2FFBA9BAC}" type="pres">
      <dgm:prSet presAssocID="{490B6267-DE40-44B5-8FBE-008FEA446FD1}" presName="hierRoot2" presStyleCnt="0">
        <dgm:presLayoutVars>
          <dgm:hierBranch val="init"/>
        </dgm:presLayoutVars>
      </dgm:prSet>
      <dgm:spPr/>
    </dgm:pt>
    <dgm:pt modelId="{5EB5D810-BC0C-421E-A959-542FE2FB0714}" type="pres">
      <dgm:prSet presAssocID="{490B6267-DE40-44B5-8FBE-008FEA446FD1}" presName="rootComposite" presStyleCnt="0"/>
      <dgm:spPr/>
    </dgm:pt>
    <dgm:pt modelId="{7D1C7AF2-A3EE-4D59-AA54-8B4D79C94A8A}" type="pres">
      <dgm:prSet presAssocID="{490B6267-DE40-44B5-8FBE-008FEA446FD1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09E017-CC85-44B6-9514-139FA362C52B}" type="pres">
      <dgm:prSet presAssocID="{490B6267-DE40-44B5-8FBE-008FEA446FD1}" presName="rootConnector" presStyleLbl="node2" presStyleIdx="0" presStyleCnt="4"/>
      <dgm:spPr/>
      <dgm:t>
        <a:bodyPr/>
        <a:lstStyle/>
        <a:p>
          <a:endParaRPr lang="en-US"/>
        </a:p>
      </dgm:t>
    </dgm:pt>
    <dgm:pt modelId="{FF17CA88-99CB-4437-9D6F-E424BDF102E3}" type="pres">
      <dgm:prSet presAssocID="{490B6267-DE40-44B5-8FBE-008FEA446FD1}" presName="hierChild4" presStyleCnt="0"/>
      <dgm:spPr/>
    </dgm:pt>
    <dgm:pt modelId="{E40225E0-D501-423E-8ACF-BF0210EB6AB5}" type="pres">
      <dgm:prSet presAssocID="{490B6267-DE40-44B5-8FBE-008FEA446FD1}" presName="hierChild5" presStyleCnt="0"/>
      <dgm:spPr/>
    </dgm:pt>
    <dgm:pt modelId="{3CA7090D-A92C-4248-AA13-F3833F4FFC29}" type="pres">
      <dgm:prSet presAssocID="{592B0B01-BBD5-4170-9F95-07477007CC92}" presName="Name37" presStyleLbl="parChTrans1D2" presStyleIdx="1" presStyleCnt="4"/>
      <dgm:spPr/>
      <dgm:t>
        <a:bodyPr/>
        <a:lstStyle/>
        <a:p>
          <a:endParaRPr lang="en-US"/>
        </a:p>
      </dgm:t>
    </dgm:pt>
    <dgm:pt modelId="{6C6AC8DC-4495-41F3-8023-9E4659820A32}" type="pres">
      <dgm:prSet presAssocID="{3CE0D3A2-DF57-4E30-961F-BBC17AB978AF}" presName="hierRoot2" presStyleCnt="0">
        <dgm:presLayoutVars>
          <dgm:hierBranch val="init"/>
        </dgm:presLayoutVars>
      </dgm:prSet>
      <dgm:spPr/>
    </dgm:pt>
    <dgm:pt modelId="{62D344B9-955D-463A-8670-CD823FE83797}" type="pres">
      <dgm:prSet presAssocID="{3CE0D3A2-DF57-4E30-961F-BBC17AB978AF}" presName="rootComposite" presStyleCnt="0"/>
      <dgm:spPr/>
    </dgm:pt>
    <dgm:pt modelId="{E9182CF8-EF30-41BF-9F88-10DC5DB8C77E}" type="pres">
      <dgm:prSet presAssocID="{3CE0D3A2-DF57-4E30-961F-BBC17AB978AF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204C49-4441-4D52-9F10-40796821A1D0}" type="pres">
      <dgm:prSet presAssocID="{3CE0D3A2-DF57-4E30-961F-BBC17AB978AF}" presName="rootConnector" presStyleLbl="node2" presStyleIdx="1" presStyleCnt="4"/>
      <dgm:spPr/>
      <dgm:t>
        <a:bodyPr/>
        <a:lstStyle/>
        <a:p>
          <a:endParaRPr lang="en-US"/>
        </a:p>
      </dgm:t>
    </dgm:pt>
    <dgm:pt modelId="{B63D0D49-03BC-4B06-8795-41A8FEBEF14B}" type="pres">
      <dgm:prSet presAssocID="{3CE0D3A2-DF57-4E30-961F-BBC17AB978AF}" presName="hierChild4" presStyleCnt="0"/>
      <dgm:spPr/>
    </dgm:pt>
    <dgm:pt modelId="{9CA73F16-9B24-4316-9397-630B9A23761E}" type="pres">
      <dgm:prSet presAssocID="{3CE0D3A2-DF57-4E30-961F-BBC17AB978AF}" presName="hierChild5" presStyleCnt="0"/>
      <dgm:spPr/>
    </dgm:pt>
    <dgm:pt modelId="{39C70618-DAEC-4227-9567-8F15C89D6B33}" type="pres">
      <dgm:prSet presAssocID="{5A16AF7B-E7A8-4289-8D46-7904909B059C}" presName="Name37" presStyleLbl="parChTrans1D2" presStyleIdx="2" presStyleCnt="4"/>
      <dgm:spPr/>
      <dgm:t>
        <a:bodyPr/>
        <a:lstStyle/>
        <a:p>
          <a:endParaRPr lang="en-US"/>
        </a:p>
      </dgm:t>
    </dgm:pt>
    <dgm:pt modelId="{C2037473-3909-4665-890E-75DBC5DD54DD}" type="pres">
      <dgm:prSet presAssocID="{60588254-AD15-4503-AEC3-4EE0D84A98C6}" presName="hierRoot2" presStyleCnt="0">
        <dgm:presLayoutVars>
          <dgm:hierBranch val="init"/>
        </dgm:presLayoutVars>
      </dgm:prSet>
      <dgm:spPr/>
    </dgm:pt>
    <dgm:pt modelId="{10D7ED5B-FA95-4BCE-8718-C8E29AB9FC8A}" type="pres">
      <dgm:prSet presAssocID="{60588254-AD15-4503-AEC3-4EE0D84A98C6}" presName="rootComposite" presStyleCnt="0"/>
      <dgm:spPr/>
    </dgm:pt>
    <dgm:pt modelId="{36A88A57-9164-491E-9787-0A94853E07F2}" type="pres">
      <dgm:prSet presAssocID="{60588254-AD15-4503-AEC3-4EE0D84A98C6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C14F8D-7FC6-4045-B8DC-6CEC88C6D344}" type="pres">
      <dgm:prSet presAssocID="{60588254-AD15-4503-AEC3-4EE0D84A98C6}" presName="rootConnector" presStyleLbl="node2" presStyleIdx="2" presStyleCnt="4"/>
      <dgm:spPr/>
      <dgm:t>
        <a:bodyPr/>
        <a:lstStyle/>
        <a:p>
          <a:endParaRPr lang="en-US"/>
        </a:p>
      </dgm:t>
    </dgm:pt>
    <dgm:pt modelId="{801C879E-581D-4053-8EE7-85898122F4C4}" type="pres">
      <dgm:prSet presAssocID="{60588254-AD15-4503-AEC3-4EE0D84A98C6}" presName="hierChild4" presStyleCnt="0"/>
      <dgm:spPr/>
    </dgm:pt>
    <dgm:pt modelId="{5558ED44-6EFE-445B-8E82-94F15BBA65E7}" type="pres">
      <dgm:prSet presAssocID="{60588254-AD15-4503-AEC3-4EE0D84A98C6}" presName="hierChild5" presStyleCnt="0"/>
      <dgm:spPr/>
    </dgm:pt>
    <dgm:pt modelId="{C2DD0C43-B32E-4E38-9882-FAFF57CD428A}" type="pres">
      <dgm:prSet presAssocID="{18E2A5F4-62BF-436C-88EE-B7B48DA4FC41}" presName="Name37" presStyleLbl="parChTrans1D2" presStyleIdx="3" presStyleCnt="4"/>
      <dgm:spPr/>
      <dgm:t>
        <a:bodyPr/>
        <a:lstStyle/>
        <a:p>
          <a:endParaRPr lang="en-US"/>
        </a:p>
      </dgm:t>
    </dgm:pt>
    <dgm:pt modelId="{6539CE0C-8A2C-4A47-99F9-A59129A629AC}" type="pres">
      <dgm:prSet presAssocID="{8C1E6954-BE63-4476-AFCA-99BB4C5A77EA}" presName="hierRoot2" presStyleCnt="0">
        <dgm:presLayoutVars>
          <dgm:hierBranch val="init"/>
        </dgm:presLayoutVars>
      </dgm:prSet>
      <dgm:spPr/>
    </dgm:pt>
    <dgm:pt modelId="{2FF56449-D46E-4692-B318-78C59ABEFD17}" type="pres">
      <dgm:prSet presAssocID="{8C1E6954-BE63-4476-AFCA-99BB4C5A77EA}" presName="rootComposite" presStyleCnt="0"/>
      <dgm:spPr/>
    </dgm:pt>
    <dgm:pt modelId="{9C562652-F91B-4A38-8069-F5D13DC22580}" type="pres">
      <dgm:prSet presAssocID="{8C1E6954-BE63-4476-AFCA-99BB4C5A77EA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04BC3D-60AD-4827-AB20-3DCDCF41DF96}" type="pres">
      <dgm:prSet presAssocID="{8C1E6954-BE63-4476-AFCA-99BB4C5A77EA}" presName="rootConnector" presStyleLbl="node2" presStyleIdx="3" presStyleCnt="4"/>
      <dgm:spPr/>
      <dgm:t>
        <a:bodyPr/>
        <a:lstStyle/>
        <a:p>
          <a:endParaRPr lang="en-US"/>
        </a:p>
      </dgm:t>
    </dgm:pt>
    <dgm:pt modelId="{905850F0-3BA1-47B5-930D-C74494177DC0}" type="pres">
      <dgm:prSet presAssocID="{8C1E6954-BE63-4476-AFCA-99BB4C5A77EA}" presName="hierChild4" presStyleCnt="0"/>
      <dgm:spPr/>
    </dgm:pt>
    <dgm:pt modelId="{19C71B87-0DDF-489D-AD17-69CB00500A42}" type="pres">
      <dgm:prSet presAssocID="{8C1E6954-BE63-4476-AFCA-99BB4C5A77EA}" presName="hierChild5" presStyleCnt="0"/>
      <dgm:spPr/>
    </dgm:pt>
    <dgm:pt modelId="{911167C5-8E49-4E7C-B1C9-A53465703045}" type="pres">
      <dgm:prSet presAssocID="{1F5E1D0A-1CC5-4687-AED9-161CBB0A908E}" presName="hierChild3" presStyleCnt="0"/>
      <dgm:spPr/>
    </dgm:pt>
  </dgm:ptLst>
  <dgm:cxnLst>
    <dgm:cxn modelId="{3EE185A5-DE76-4C78-ADCD-C6A142E306B0}" type="presOf" srcId="{5A16AF7B-E7A8-4289-8D46-7904909B059C}" destId="{39C70618-DAEC-4227-9567-8F15C89D6B33}" srcOrd="0" destOrd="0" presId="urn:microsoft.com/office/officeart/2005/8/layout/orgChart1"/>
    <dgm:cxn modelId="{906A3848-CC74-4EDD-8B3F-934E2FA21466}" type="presOf" srcId="{8C1E6954-BE63-4476-AFCA-99BB4C5A77EA}" destId="{9C562652-F91B-4A38-8069-F5D13DC22580}" srcOrd="0" destOrd="0" presId="urn:microsoft.com/office/officeart/2005/8/layout/orgChart1"/>
    <dgm:cxn modelId="{FCB02C50-129F-4CAD-9DA6-97A79FDC5174}" type="presOf" srcId="{60588254-AD15-4503-AEC3-4EE0D84A98C6}" destId="{88C14F8D-7FC6-4045-B8DC-6CEC88C6D344}" srcOrd="1" destOrd="0" presId="urn:microsoft.com/office/officeart/2005/8/layout/orgChart1"/>
    <dgm:cxn modelId="{BE389131-0109-438C-9B2E-7FE9FD9ACFAE}" srcId="{1F5E1D0A-1CC5-4687-AED9-161CBB0A908E}" destId="{490B6267-DE40-44B5-8FBE-008FEA446FD1}" srcOrd="0" destOrd="0" parTransId="{82E06757-9DBA-414A-AD50-44AF43691F9A}" sibTransId="{0380B261-3E08-434D-B441-C02D6D384107}"/>
    <dgm:cxn modelId="{9EDD5637-B278-42A7-B1C4-48EB59BB1761}" srcId="{1F5E1D0A-1CC5-4687-AED9-161CBB0A908E}" destId="{60588254-AD15-4503-AEC3-4EE0D84A98C6}" srcOrd="2" destOrd="0" parTransId="{5A16AF7B-E7A8-4289-8D46-7904909B059C}" sibTransId="{120B8BB7-A746-4E69-9AA8-0C121FD4E44E}"/>
    <dgm:cxn modelId="{385313B2-8149-4183-97D4-D781CEA79559}" type="presOf" srcId="{1F5E1D0A-1CC5-4687-AED9-161CBB0A908E}" destId="{2F226E7E-801A-4981-BEED-961E363F7FE3}" srcOrd="1" destOrd="0" presId="urn:microsoft.com/office/officeart/2005/8/layout/orgChart1"/>
    <dgm:cxn modelId="{6712FD55-4AE9-4A33-BA75-617D4F443DDB}" type="presOf" srcId="{592B0B01-BBD5-4170-9F95-07477007CC92}" destId="{3CA7090D-A92C-4248-AA13-F3833F4FFC29}" srcOrd="0" destOrd="0" presId="urn:microsoft.com/office/officeart/2005/8/layout/orgChart1"/>
    <dgm:cxn modelId="{CDE4D320-7460-4C5F-9A23-6072B1C88C98}" type="presOf" srcId="{490B6267-DE40-44B5-8FBE-008FEA446FD1}" destId="{5F09E017-CC85-44B6-9514-139FA362C52B}" srcOrd="1" destOrd="0" presId="urn:microsoft.com/office/officeart/2005/8/layout/orgChart1"/>
    <dgm:cxn modelId="{441D10D0-9CB9-47B6-A8A3-05D0F3D46062}" type="presOf" srcId="{8C1E6954-BE63-4476-AFCA-99BB4C5A77EA}" destId="{EB04BC3D-60AD-4827-AB20-3DCDCF41DF96}" srcOrd="1" destOrd="0" presId="urn:microsoft.com/office/officeart/2005/8/layout/orgChart1"/>
    <dgm:cxn modelId="{0E9A1965-7458-4468-81D2-B3F08EC3F8A1}" type="presOf" srcId="{E71B7539-62CC-4C9E-8CEE-A1913BACED05}" destId="{5DB49B5F-990D-47E8-8B79-25AFFFA7C658}" srcOrd="0" destOrd="0" presId="urn:microsoft.com/office/officeart/2005/8/layout/orgChart1"/>
    <dgm:cxn modelId="{17D7D031-E279-490D-8BA4-BCE67D581050}" type="presOf" srcId="{82E06757-9DBA-414A-AD50-44AF43691F9A}" destId="{06714C11-9AA6-4E28-A164-DC31C4D69382}" srcOrd="0" destOrd="0" presId="urn:microsoft.com/office/officeart/2005/8/layout/orgChart1"/>
    <dgm:cxn modelId="{0858904C-DE2B-498A-8C8A-38A609003019}" type="presOf" srcId="{18E2A5F4-62BF-436C-88EE-B7B48DA4FC41}" destId="{C2DD0C43-B32E-4E38-9882-FAFF57CD428A}" srcOrd="0" destOrd="0" presId="urn:microsoft.com/office/officeart/2005/8/layout/orgChart1"/>
    <dgm:cxn modelId="{05FFDEE6-F9EA-48EE-AB53-967B27792AF6}" type="presOf" srcId="{3CE0D3A2-DF57-4E30-961F-BBC17AB978AF}" destId="{9A204C49-4441-4D52-9F10-40796821A1D0}" srcOrd="1" destOrd="0" presId="urn:microsoft.com/office/officeart/2005/8/layout/orgChart1"/>
    <dgm:cxn modelId="{1F9B8B2A-38B5-46B5-AB34-CF01C6E3767E}" srcId="{E71B7539-62CC-4C9E-8CEE-A1913BACED05}" destId="{1F5E1D0A-1CC5-4687-AED9-161CBB0A908E}" srcOrd="0" destOrd="0" parTransId="{125A7E18-D09D-470E-8669-81B82B3FC597}" sibTransId="{B958D43A-262C-4ECB-AA6A-B5E0D2F52765}"/>
    <dgm:cxn modelId="{7FD905C3-D629-4DA1-A350-DE96472F76DA}" type="presOf" srcId="{490B6267-DE40-44B5-8FBE-008FEA446FD1}" destId="{7D1C7AF2-A3EE-4D59-AA54-8B4D79C94A8A}" srcOrd="0" destOrd="0" presId="urn:microsoft.com/office/officeart/2005/8/layout/orgChart1"/>
    <dgm:cxn modelId="{505E75B8-9E0C-4FD0-9858-438F74E79D29}" srcId="{1F5E1D0A-1CC5-4687-AED9-161CBB0A908E}" destId="{3CE0D3A2-DF57-4E30-961F-BBC17AB978AF}" srcOrd="1" destOrd="0" parTransId="{592B0B01-BBD5-4170-9F95-07477007CC92}" sibTransId="{8829E755-2771-4091-A554-BEB5059AD441}"/>
    <dgm:cxn modelId="{AC6A3341-37DB-4086-9E1A-5AD145EE98DC}" type="presOf" srcId="{60588254-AD15-4503-AEC3-4EE0D84A98C6}" destId="{36A88A57-9164-491E-9787-0A94853E07F2}" srcOrd="0" destOrd="0" presId="urn:microsoft.com/office/officeart/2005/8/layout/orgChart1"/>
    <dgm:cxn modelId="{92750382-55D6-44D9-84AC-FA0DF7291ECC}" type="presOf" srcId="{3CE0D3A2-DF57-4E30-961F-BBC17AB978AF}" destId="{E9182CF8-EF30-41BF-9F88-10DC5DB8C77E}" srcOrd="0" destOrd="0" presId="urn:microsoft.com/office/officeart/2005/8/layout/orgChart1"/>
    <dgm:cxn modelId="{DD08193D-F863-4B92-9E32-F40379117CEE}" srcId="{1F5E1D0A-1CC5-4687-AED9-161CBB0A908E}" destId="{8C1E6954-BE63-4476-AFCA-99BB4C5A77EA}" srcOrd="3" destOrd="0" parTransId="{18E2A5F4-62BF-436C-88EE-B7B48DA4FC41}" sibTransId="{2FC40906-A74D-4891-BF5C-529DB967E3AA}"/>
    <dgm:cxn modelId="{267FA575-D36E-462F-8B1C-5542D1D084EC}" type="presOf" srcId="{1F5E1D0A-1CC5-4687-AED9-161CBB0A908E}" destId="{CE89BCC3-E26A-4F7E-BFEB-5AA095020F63}" srcOrd="0" destOrd="0" presId="urn:microsoft.com/office/officeart/2005/8/layout/orgChart1"/>
    <dgm:cxn modelId="{6585EA6A-856A-4958-9D83-869B66A056C6}" type="presParOf" srcId="{5DB49B5F-990D-47E8-8B79-25AFFFA7C658}" destId="{E6CB02F4-1931-481D-A03B-76A1068D3F67}" srcOrd="0" destOrd="0" presId="urn:microsoft.com/office/officeart/2005/8/layout/orgChart1"/>
    <dgm:cxn modelId="{236D072E-EEAA-4CD1-9525-12CA88653C7D}" type="presParOf" srcId="{E6CB02F4-1931-481D-A03B-76A1068D3F67}" destId="{827EE065-BD0E-4EED-8CB1-D095CBFDD828}" srcOrd="0" destOrd="0" presId="urn:microsoft.com/office/officeart/2005/8/layout/orgChart1"/>
    <dgm:cxn modelId="{45CBB0BF-6610-4245-B3B7-AEC2C29970C3}" type="presParOf" srcId="{827EE065-BD0E-4EED-8CB1-D095CBFDD828}" destId="{CE89BCC3-E26A-4F7E-BFEB-5AA095020F63}" srcOrd="0" destOrd="0" presId="urn:microsoft.com/office/officeart/2005/8/layout/orgChart1"/>
    <dgm:cxn modelId="{EC15C93B-6D71-4EF5-8A00-333754081618}" type="presParOf" srcId="{827EE065-BD0E-4EED-8CB1-D095CBFDD828}" destId="{2F226E7E-801A-4981-BEED-961E363F7FE3}" srcOrd="1" destOrd="0" presId="urn:microsoft.com/office/officeart/2005/8/layout/orgChart1"/>
    <dgm:cxn modelId="{52DF2AE5-94AD-438A-8845-D9AD8CDF861D}" type="presParOf" srcId="{E6CB02F4-1931-481D-A03B-76A1068D3F67}" destId="{2FDAC64B-4305-4823-9319-8C6C24D72193}" srcOrd="1" destOrd="0" presId="urn:microsoft.com/office/officeart/2005/8/layout/orgChart1"/>
    <dgm:cxn modelId="{D8027AD7-8FDF-4572-A2E6-ADB1E9EB58CE}" type="presParOf" srcId="{2FDAC64B-4305-4823-9319-8C6C24D72193}" destId="{06714C11-9AA6-4E28-A164-DC31C4D69382}" srcOrd="0" destOrd="0" presId="urn:microsoft.com/office/officeart/2005/8/layout/orgChart1"/>
    <dgm:cxn modelId="{6F048285-6763-4525-A7B9-88692105F4EA}" type="presParOf" srcId="{2FDAC64B-4305-4823-9319-8C6C24D72193}" destId="{47F4BE2D-D164-485C-9253-0FC2FFBA9BAC}" srcOrd="1" destOrd="0" presId="urn:microsoft.com/office/officeart/2005/8/layout/orgChart1"/>
    <dgm:cxn modelId="{0080C467-DBF4-4D1C-8AE3-8E4FD9FA1D3E}" type="presParOf" srcId="{47F4BE2D-D164-485C-9253-0FC2FFBA9BAC}" destId="{5EB5D810-BC0C-421E-A959-542FE2FB0714}" srcOrd="0" destOrd="0" presId="urn:microsoft.com/office/officeart/2005/8/layout/orgChart1"/>
    <dgm:cxn modelId="{5E1ADEE5-BB89-4BB3-83D1-01E832C019E0}" type="presParOf" srcId="{5EB5D810-BC0C-421E-A959-542FE2FB0714}" destId="{7D1C7AF2-A3EE-4D59-AA54-8B4D79C94A8A}" srcOrd="0" destOrd="0" presId="urn:microsoft.com/office/officeart/2005/8/layout/orgChart1"/>
    <dgm:cxn modelId="{3833A851-2B2D-42E5-91FB-3BE1CB2D1BB5}" type="presParOf" srcId="{5EB5D810-BC0C-421E-A959-542FE2FB0714}" destId="{5F09E017-CC85-44B6-9514-139FA362C52B}" srcOrd="1" destOrd="0" presId="urn:microsoft.com/office/officeart/2005/8/layout/orgChart1"/>
    <dgm:cxn modelId="{0178FF97-EA13-4574-8C5C-D3EC009A4072}" type="presParOf" srcId="{47F4BE2D-D164-485C-9253-0FC2FFBA9BAC}" destId="{FF17CA88-99CB-4437-9D6F-E424BDF102E3}" srcOrd="1" destOrd="0" presId="urn:microsoft.com/office/officeart/2005/8/layout/orgChart1"/>
    <dgm:cxn modelId="{0E1307B2-C1C2-461E-8597-3DEE889C0029}" type="presParOf" srcId="{47F4BE2D-D164-485C-9253-0FC2FFBA9BAC}" destId="{E40225E0-D501-423E-8ACF-BF0210EB6AB5}" srcOrd="2" destOrd="0" presId="urn:microsoft.com/office/officeart/2005/8/layout/orgChart1"/>
    <dgm:cxn modelId="{ACB99274-F62A-4F72-97C2-5C319399E879}" type="presParOf" srcId="{2FDAC64B-4305-4823-9319-8C6C24D72193}" destId="{3CA7090D-A92C-4248-AA13-F3833F4FFC29}" srcOrd="2" destOrd="0" presId="urn:microsoft.com/office/officeart/2005/8/layout/orgChart1"/>
    <dgm:cxn modelId="{05EF6067-7A31-4678-BBB5-CBC87BFF4528}" type="presParOf" srcId="{2FDAC64B-4305-4823-9319-8C6C24D72193}" destId="{6C6AC8DC-4495-41F3-8023-9E4659820A32}" srcOrd="3" destOrd="0" presId="urn:microsoft.com/office/officeart/2005/8/layout/orgChart1"/>
    <dgm:cxn modelId="{B10CE417-90D0-42CC-B2AC-9AE9B62EDF66}" type="presParOf" srcId="{6C6AC8DC-4495-41F3-8023-9E4659820A32}" destId="{62D344B9-955D-463A-8670-CD823FE83797}" srcOrd="0" destOrd="0" presId="urn:microsoft.com/office/officeart/2005/8/layout/orgChart1"/>
    <dgm:cxn modelId="{D9B461BA-011F-48EF-BFCC-4D98F69541C1}" type="presParOf" srcId="{62D344B9-955D-463A-8670-CD823FE83797}" destId="{E9182CF8-EF30-41BF-9F88-10DC5DB8C77E}" srcOrd="0" destOrd="0" presId="urn:microsoft.com/office/officeart/2005/8/layout/orgChart1"/>
    <dgm:cxn modelId="{6D9EBD0B-FB3F-46A3-86C2-7803F485F0E0}" type="presParOf" srcId="{62D344B9-955D-463A-8670-CD823FE83797}" destId="{9A204C49-4441-4D52-9F10-40796821A1D0}" srcOrd="1" destOrd="0" presId="urn:microsoft.com/office/officeart/2005/8/layout/orgChart1"/>
    <dgm:cxn modelId="{57D533E6-3D7B-49DB-B9E0-A04CF2E74A55}" type="presParOf" srcId="{6C6AC8DC-4495-41F3-8023-9E4659820A32}" destId="{B63D0D49-03BC-4B06-8795-41A8FEBEF14B}" srcOrd="1" destOrd="0" presId="urn:microsoft.com/office/officeart/2005/8/layout/orgChart1"/>
    <dgm:cxn modelId="{46394104-96F9-4DB8-867E-588A7555E999}" type="presParOf" srcId="{6C6AC8DC-4495-41F3-8023-9E4659820A32}" destId="{9CA73F16-9B24-4316-9397-630B9A23761E}" srcOrd="2" destOrd="0" presId="urn:microsoft.com/office/officeart/2005/8/layout/orgChart1"/>
    <dgm:cxn modelId="{2612D26D-429C-456B-A90C-59D02CBCFEA0}" type="presParOf" srcId="{2FDAC64B-4305-4823-9319-8C6C24D72193}" destId="{39C70618-DAEC-4227-9567-8F15C89D6B33}" srcOrd="4" destOrd="0" presId="urn:microsoft.com/office/officeart/2005/8/layout/orgChart1"/>
    <dgm:cxn modelId="{EF400458-F13C-4023-8FE3-00FE0C128A1E}" type="presParOf" srcId="{2FDAC64B-4305-4823-9319-8C6C24D72193}" destId="{C2037473-3909-4665-890E-75DBC5DD54DD}" srcOrd="5" destOrd="0" presId="urn:microsoft.com/office/officeart/2005/8/layout/orgChart1"/>
    <dgm:cxn modelId="{C8728C00-0F35-4C36-9E18-7EAA508A63BC}" type="presParOf" srcId="{C2037473-3909-4665-890E-75DBC5DD54DD}" destId="{10D7ED5B-FA95-4BCE-8718-C8E29AB9FC8A}" srcOrd="0" destOrd="0" presId="urn:microsoft.com/office/officeart/2005/8/layout/orgChart1"/>
    <dgm:cxn modelId="{BCE0CF7E-0534-4E3C-BE03-01917041930F}" type="presParOf" srcId="{10D7ED5B-FA95-4BCE-8718-C8E29AB9FC8A}" destId="{36A88A57-9164-491E-9787-0A94853E07F2}" srcOrd="0" destOrd="0" presId="urn:microsoft.com/office/officeart/2005/8/layout/orgChart1"/>
    <dgm:cxn modelId="{F5234A27-01A2-4722-823C-3C889C10F2AD}" type="presParOf" srcId="{10D7ED5B-FA95-4BCE-8718-C8E29AB9FC8A}" destId="{88C14F8D-7FC6-4045-B8DC-6CEC88C6D344}" srcOrd="1" destOrd="0" presId="urn:microsoft.com/office/officeart/2005/8/layout/orgChart1"/>
    <dgm:cxn modelId="{51347874-76E5-4D1D-B787-FD3634FC9312}" type="presParOf" srcId="{C2037473-3909-4665-890E-75DBC5DD54DD}" destId="{801C879E-581D-4053-8EE7-85898122F4C4}" srcOrd="1" destOrd="0" presId="urn:microsoft.com/office/officeart/2005/8/layout/orgChart1"/>
    <dgm:cxn modelId="{3E2D1699-1AB1-405A-A99D-96094CC75973}" type="presParOf" srcId="{C2037473-3909-4665-890E-75DBC5DD54DD}" destId="{5558ED44-6EFE-445B-8E82-94F15BBA65E7}" srcOrd="2" destOrd="0" presId="urn:microsoft.com/office/officeart/2005/8/layout/orgChart1"/>
    <dgm:cxn modelId="{E15EBD09-2B94-48E0-90EE-7AB165CA139F}" type="presParOf" srcId="{2FDAC64B-4305-4823-9319-8C6C24D72193}" destId="{C2DD0C43-B32E-4E38-9882-FAFF57CD428A}" srcOrd="6" destOrd="0" presId="urn:microsoft.com/office/officeart/2005/8/layout/orgChart1"/>
    <dgm:cxn modelId="{27E22E19-2085-4CB9-AE00-649E922A9AFD}" type="presParOf" srcId="{2FDAC64B-4305-4823-9319-8C6C24D72193}" destId="{6539CE0C-8A2C-4A47-99F9-A59129A629AC}" srcOrd="7" destOrd="0" presId="urn:microsoft.com/office/officeart/2005/8/layout/orgChart1"/>
    <dgm:cxn modelId="{DF395113-4284-45EB-AB39-47A89015ED97}" type="presParOf" srcId="{6539CE0C-8A2C-4A47-99F9-A59129A629AC}" destId="{2FF56449-D46E-4692-B318-78C59ABEFD17}" srcOrd="0" destOrd="0" presId="urn:microsoft.com/office/officeart/2005/8/layout/orgChart1"/>
    <dgm:cxn modelId="{39154099-43FF-4E70-831B-FB69B4064C94}" type="presParOf" srcId="{2FF56449-D46E-4692-B318-78C59ABEFD17}" destId="{9C562652-F91B-4A38-8069-F5D13DC22580}" srcOrd="0" destOrd="0" presId="urn:microsoft.com/office/officeart/2005/8/layout/orgChart1"/>
    <dgm:cxn modelId="{A99F1921-B592-4051-8468-684884FD3211}" type="presParOf" srcId="{2FF56449-D46E-4692-B318-78C59ABEFD17}" destId="{EB04BC3D-60AD-4827-AB20-3DCDCF41DF96}" srcOrd="1" destOrd="0" presId="urn:microsoft.com/office/officeart/2005/8/layout/orgChart1"/>
    <dgm:cxn modelId="{BD73E01F-A34C-4AC5-B65A-51522236E199}" type="presParOf" srcId="{6539CE0C-8A2C-4A47-99F9-A59129A629AC}" destId="{905850F0-3BA1-47B5-930D-C74494177DC0}" srcOrd="1" destOrd="0" presId="urn:microsoft.com/office/officeart/2005/8/layout/orgChart1"/>
    <dgm:cxn modelId="{F4F4AE11-DD2D-4B8A-B166-29E61F687BAB}" type="presParOf" srcId="{6539CE0C-8A2C-4A47-99F9-A59129A629AC}" destId="{19C71B87-0DDF-489D-AD17-69CB00500A42}" srcOrd="2" destOrd="0" presId="urn:microsoft.com/office/officeart/2005/8/layout/orgChart1"/>
    <dgm:cxn modelId="{98A3836D-3A7C-44A7-8F3A-429C6C7710CD}" type="presParOf" srcId="{E6CB02F4-1931-481D-A03B-76A1068D3F67}" destId="{911167C5-8E49-4E7C-B1C9-A5346570304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1B7539-62CC-4C9E-8CEE-A1913BACED05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5E1D0A-1CC5-4687-AED9-161CBB0A908E}">
      <dgm:prSet phldrT="[Text]"/>
      <dgm:spPr/>
      <dgm:t>
        <a:bodyPr/>
        <a:lstStyle/>
        <a:p>
          <a:r>
            <a:rPr lang="en-US" b="1" dirty="0"/>
            <a:t>Data Mining / Machine Learning</a:t>
          </a:r>
        </a:p>
      </dgm:t>
    </dgm:pt>
    <dgm:pt modelId="{125A7E18-D09D-470E-8669-81B82B3FC597}" type="parTrans" cxnId="{1F9B8B2A-38B5-46B5-AB34-CF01C6E3767E}">
      <dgm:prSet/>
      <dgm:spPr/>
      <dgm:t>
        <a:bodyPr/>
        <a:lstStyle/>
        <a:p>
          <a:endParaRPr lang="en-US"/>
        </a:p>
      </dgm:t>
    </dgm:pt>
    <dgm:pt modelId="{B958D43A-262C-4ECB-AA6A-B5E0D2F52765}" type="sibTrans" cxnId="{1F9B8B2A-38B5-46B5-AB34-CF01C6E3767E}">
      <dgm:prSet/>
      <dgm:spPr/>
      <dgm:t>
        <a:bodyPr/>
        <a:lstStyle/>
        <a:p>
          <a:endParaRPr lang="en-US"/>
        </a:p>
      </dgm:t>
    </dgm:pt>
    <dgm:pt modelId="{490B6267-DE40-44B5-8FBE-008FEA446FD1}">
      <dgm:prSet phldrT="[Text]"/>
      <dgm:spPr/>
      <dgm:t>
        <a:bodyPr/>
        <a:lstStyle/>
        <a:p>
          <a:r>
            <a:rPr lang="en-US" b="1" dirty="0"/>
            <a:t>Supervised Learning</a:t>
          </a:r>
        </a:p>
      </dgm:t>
    </dgm:pt>
    <dgm:pt modelId="{82E06757-9DBA-414A-AD50-44AF43691F9A}" type="parTrans" cxnId="{BE389131-0109-438C-9B2E-7FE9FD9ACFAE}">
      <dgm:prSet/>
      <dgm:spPr/>
      <dgm:t>
        <a:bodyPr/>
        <a:lstStyle/>
        <a:p>
          <a:endParaRPr lang="en-US"/>
        </a:p>
      </dgm:t>
    </dgm:pt>
    <dgm:pt modelId="{0380B261-3E08-434D-B441-C02D6D384107}" type="sibTrans" cxnId="{BE389131-0109-438C-9B2E-7FE9FD9ACFAE}">
      <dgm:prSet/>
      <dgm:spPr/>
      <dgm:t>
        <a:bodyPr/>
        <a:lstStyle/>
        <a:p>
          <a:endParaRPr lang="en-US"/>
        </a:p>
      </dgm:t>
    </dgm:pt>
    <dgm:pt modelId="{3CE0D3A2-DF57-4E30-961F-BBC17AB978AF}">
      <dgm:prSet phldrT="[Text]"/>
      <dgm:spPr/>
      <dgm:t>
        <a:bodyPr/>
        <a:lstStyle/>
        <a:p>
          <a:r>
            <a:rPr lang="en-US" b="1" dirty="0"/>
            <a:t>Unsupervised</a:t>
          </a:r>
        </a:p>
        <a:p>
          <a:r>
            <a:rPr lang="en-US" b="1" dirty="0"/>
            <a:t>Learning</a:t>
          </a:r>
        </a:p>
      </dgm:t>
    </dgm:pt>
    <dgm:pt modelId="{592B0B01-BBD5-4170-9F95-07477007CC92}" type="parTrans" cxnId="{505E75B8-9E0C-4FD0-9858-438F74E79D29}">
      <dgm:prSet/>
      <dgm:spPr/>
      <dgm:t>
        <a:bodyPr/>
        <a:lstStyle/>
        <a:p>
          <a:endParaRPr lang="en-US"/>
        </a:p>
      </dgm:t>
    </dgm:pt>
    <dgm:pt modelId="{8829E755-2771-4091-A554-BEB5059AD441}" type="sibTrans" cxnId="{505E75B8-9E0C-4FD0-9858-438F74E79D29}">
      <dgm:prSet/>
      <dgm:spPr/>
      <dgm:t>
        <a:bodyPr/>
        <a:lstStyle/>
        <a:p>
          <a:endParaRPr lang="en-US"/>
        </a:p>
      </dgm:t>
    </dgm:pt>
    <dgm:pt modelId="{1BD7E3BA-720A-4B35-BFDF-23AB63A82548}">
      <dgm:prSet phldrT="[Text]"/>
      <dgm:spPr/>
      <dgm:t>
        <a:bodyPr/>
        <a:lstStyle/>
        <a:p>
          <a:r>
            <a:rPr lang="en-US" b="1" dirty="0" smtClean="0"/>
            <a:t>Classification</a:t>
          </a:r>
          <a:endParaRPr lang="en-US" b="1" dirty="0"/>
        </a:p>
      </dgm:t>
    </dgm:pt>
    <dgm:pt modelId="{11DC2C67-4F91-4E5C-A55F-8535876E570F}" type="parTrans" cxnId="{BA867C81-E5B7-46CD-BC80-C454C8D5214B}">
      <dgm:prSet/>
      <dgm:spPr/>
      <dgm:t>
        <a:bodyPr/>
        <a:lstStyle/>
        <a:p>
          <a:endParaRPr lang="en-US"/>
        </a:p>
      </dgm:t>
    </dgm:pt>
    <dgm:pt modelId="{1EDB708D-3E2A-4D57-8915-9DE22CC26489}" type="sibTrans" cxnId="{BA867C81-E5B7-46CD-BC80-C454C8D5214B}">
      <dgm:prSet/>
      <dgm:spPr/>
      <dgm:t>
        <a:bodyPr/>
        <a:lstStyle/>
        <a:p>
          <a:endParaRPr lang="en-US"/>
        </a:p>
      </dgm:t>
    </dgm:pt>
    <dgm:pt modelId="{577EA6A6-DA33-4B23-BD8B-94CC1DD67D5F}">
      <dgm:prSet phldrT="[Text]"/>
      <dgm:spPr/>
      <dgm:t>
        <a:bodyPr/>
        <a:lstStyle/>
        <a:p>
          <a:r>
            <a:rPr lang="en-US" b="1" dirty="0" smtClean="0"/>
            <a:t>Regression</a:t>
          </a:r>
          <a:endParaRPr lang="en-US" b="1" dirty="0"/>
        </a:p>
      </dgm:t>
    </dgm:pt>
    <dgm:pt modelId="{E3684B51-2DC3-491D-9BAE-3D88D9D5468C}" type="parTrans" cxnId="{4CC9A779-EBD1-4EFB-A811-E9F0D5A02CAE}">
      <dgm:prSet/>
      <dgm:spPr/>
      <dgm:t>
        <a:bodyPr/>
        <a:lstStyle/>
        <a:p>
          <a:endParaRPr lang="en-US"/>
        </a:p>
      </dgm:t>
    </dgm:pt>
    <dgm:pt modelId="{5189C3B4-439A-48DF-82EC-684B572930FD}" type="sibTrans" cxnId="{4CC9A779-EBD1-4EFB-A811-E9F0D5A02CAE}">
      <dgm:prSet/>
      <dgm:spPr/>
      <dgm:t>
        <a:bodyPr/>
        <a:lstStyle/>
        <a:p>
          <a:endParaRPr lang="en-US"/>
        </a:p>
      </dgm:t>
    </dgm:pt>
    <dgm:pt modelId="{14DE83C5-30BE-4D2D-804F-9DD4065E06D9}">
      <dgm:prSet phldrT="[Text]"/>
      <dgm:spPr/>
      <dgm:t>
        <a:bodyPr/>
        <a:lstStyle/>
        <a:p>
          <a:r>
            <a:rPr lang="en-US" b="1" dirty="0" smtClean="0"/>
            <a:t>Clustering</a:t>
          </a:r>
          <a:endParaRPr lang="en-US" b="1" dirty="0"/>
        </a:p>
      </dgm:t>
    </dgm:pt>
    <dgm:pt modelId="{EE29D9C1-E6B3-482B-9268-73574730336A}" type="parTrans" cxnId="{D72992C2-8E6F-4FF6-97B1-B6D56F2F57B0}">
      <dgm:prSet/>
      <dgm:spPr/>
      <dgm:t>
        <a:bodyPr/>
        <a:lstStyle/>
        <a:p>
          <a:endParaRPr lang="en-US"/>
        </a:p>
      </dgm:t>
    </dgm:pt>
    <dgm:pt modelId="{2F646912-1CB1-4D15-B4DE-D0A9A920D2E1}" type="sibTrans" cxnId="{D72992C2-8E6F-4FF6-97B1-B6D56F2F57B0}">
      <dgm:prSet/>
      <dgm:spPr/>
      <dgm:t>
        <a:bodyPr/>
        <a:lstStyle/>
        <a:p>
          <a:endParaRPr lang="en-US"/>
        </a:p>
      </dgm:t>
    </dgm:pt>
    <dgm:pt modelId="{D0C0D36D-FF7E-4C92-8299-39179E4A3801}">
      <dgm:prSet phldrT="[Text]"/>
      <dgm:spPr/>
      <dgm:t>
        <a:bodyPr/>
        <a:lstStyle/>
        <a:p>
          <a:r>
            <a:rPr lang="en-US" b="1" dirty="0" smtClean="0"/>
            <a:t>Association Rules</a:t>
          </a:r>
          <a:endParaRPr lang="en-US" b="1" dirty="0"/>
        </a:p>
      </dgm:t>
    </dgm:pt>
    <dgm:pt modelId="{AECB34AC-5327-488D-9472-841FE07200AA}" type="parTrans" cxnId="{E3647DEF-58B9-4584-AA62-4FAFFF1B25A7}">
      <dgm:prSet/>
      <dgm:spPr/>
      <dgm:t>
        <a:bodyPr/>
        <a:lstStyle/>
        <a:p>
          <a:endParaRPr lang="en-US"/>
        </a:p>
      </dgm:t>
    </dgm:pt>
    <dgm:pt modelId="{5CAD143C-074A-454B-861F-44B819583D91}" type="sibTrans" cxnId="{E3647DEF-58B9-4584-AA62-4FAFFF1B25A7}">
      <dgm:prSet/>
      <dgm:spPr/>
      <dgm:t>
        <a:bodyPr/>
        <a:lstStyle/>
        <a:p>
          <a:endParaRPr lang="en-US"/>
        </a:p>
      </dgm:t>
    </dgm:pt>
    <dgm:pt modelId="{DE7E6BEC-5186-4F16-884F-8E61E505B460}">
      <dgm:prSet phldrT="[Text]"/>
      <dgm:spPr/>
      <dgm:t>
        <a:bodyPr/>
        <a:lstStyle/>
        <a:p>
          <a:r>
            <a:rPr lang="en-US" b="1" dirty="0" smtClean="0"/>
            <a:t>Linear Regression</a:t>
          </a:r>
          <a:endParaRPr lang="en-US" b="1" dirty="0"/>
        </a:p>
      </dgm:t>
    </dgm:pt>
    <dgm:pt modelId="{97FB3C4F-3F1F-4D7C-9AF2-06D08F6ABDFC}" type="parTrans" cxnId="{0FBE1F63-8FAA-4AD0-A689-13494E5E7410}">
      <dgm:prSet/>
      <dgm:spPr/>
      <dgm:t>
        <a:bodyPr/>
        <a:lstStyle/>
        <a:p>
          <a:endParaRPr lang="en-US"/>
        </a:p>
      </dgm:t>
    </dgm:pt>
    <dgm:pt modelId="{08A11B1F-954F-4E68-8534-54C5FFF23552}" type="sibTrans" cxnId="{0FBE1F63-8FAA-4AD0-A689-13494E5E7410}">
      <dgm:prSet/>
      <dgm:spPr/>
      <dgm:t>
        <a:bodyPr/>
        <a:lstStyle/>
        <a:p>
          <a:endParaRPr lang="en-US"/>
        </a:p>
      </dgm:t>
    </dgm:pt>
    <dgm:pt modelId="{E7CBCFC3-6877-4FE3-A215-F815BE60F743}">
      <dgm:prSet phldrT="[Text]"/>
      <dgm:spPr/>
      <dgm:t>
        <a:bodyPr/>
        <a:lstStyle/>
        <a:p>
          <a:r>
            <a:rPr lang="en-US" b="1" dirty="0" smtClean="0"/>
            <a:t>Nonlinear Regression</a:t>
          </a:r>
          <a:endParaRPr lang="en-US" b="1" dirty="0"/>
        </a:p>
      </dgm:t>
    </dgm:pt>
    <dgm:pt modelId="{5E5B4681-F7B3-4BB5-A8FE-9E650B70ADFD}" type="parTrans" cxnId="{97559540-0FBD-4B8F-B888-B103660DA5C2}">
      <dgm:prSet/>
      <dgm:spPr/>
      <dgm:t>
        <a:bodyPr/>
        <a:lstStyle/>
        <a:p>
          <a:endParaRPr lang="en-US"/>
        </a:p>
      </dgm:t>
    </dgm:pt>
    <dgm:pt modelId="{0DC6EAF3-BC8F-4E7D-A4B3-EE70D97BE348}" type="sibTrans" cxnId="{97559540-0FBD-4B8F-B888-B103660DA5C2}">
      <dgm:prSet/>
      <dgm:spPr/>
      <dgm:t>
        <a:bodyPr/>
        <a:lstStyle/>
        <a:p>
          <a:endParaRPr lang="en-US"/>
        </a:p>
      </dgm:t>
    </dgm:pt>
    <dgm:pt modelId="{654FCE2B-EFA7-47F0-BD7C-0CD31064947C}" type="pres">
      <dgm:prSet presAssocID="{E71B7539-62CC-4C9E-8CEE-A1913BACED0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E5BE53-DED7-4BF1-BC88-853194BD4E10}" type="pres">
      <dgm:prSet presAssocID="{E71B7539-62CC-4C9E-8CEE-A1913BACED05}" presName="hierFlow" presStyleCnt="0"/>
      <dgm:spPr/>
    </dgm:pt>
    <dgm:pt modelId="{0B80E9CA-48BC-4832-869D-8058A2E18F45}" type="pres">
      <dgm:prSet presAssocID="{E71B7539-62CC-4C9E-8CEE-A1913BACED0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31042D4-266B-4C0D-B2C2-615B2DFB2739}" type="pres">
      <dgm:prSet presAssocID="{1F5E1D0A-1CC5-4687-AED9-161CBB0A908E}" presName="Name14" presStyleCnt="0"/>
      <dgm:spPr/>
    </dgm:pt>
    <dgm:pt modelId="{5E9037F0-02F4-4FF2-B228-55F650D963B2}" type="pres">
      <dgm:prSet presAssocID="{1F5E1D0A-1CC5-4687-AED9-161CBB0A908E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914B0C-DA9C-4E8C-8D9D-772A145C892C}" type="pres">
      <dgm:prSet presAssocID="{1F5E1D0A-1CC5-4687-AED9-161CBB0A908E}" presName="hierChild2" presStyleCnt="0"/>
      <dgm:spPr/>
    </dgm:pt>
    <dgm:pt modelId="{A34EA7E9-91F7-4A47-A9B1-86D5890E9C49}" type="pres">
      <dgm:prSet presAssocID="{82E06757-9DBA-414A-AD50-44AF43691F9A}" presName="Name19" presStyleLbl="parChTrans1D2" presStyleIdx="0" presStyleCnt="2"/>
      <dgm:spPr/>
      <dgm:t>
        <a:bodyPr/>
        <a:lstStyle/>
        <a:p>
          <a:endParaRPr lang="en-US"/>
        </a:p>
      </dgm:t>
    </dgm:pt>
    <dgm:pt modelId="{9405829A-97A2-41F6-BD72-67818D0E6DEE}" type="pres">
      <dgm:prSet presAssocID="{490B6267-DE40-44B5-8FBE-008FEA446FD1}" presName="Name21" presStyleCnt="0"/>
      <dgm:spPr/>
    </dgm:pt>
    <dgm:pt modelId="{BB0D6C66-AC82-4C3C-AE7B-DA39A55F0B8D}" type="pres">
      <dgm:prSet presAssocID="{490B6267-DE40-44B5-8FBE-008FEA446FD1}" presName="level2Shape" presStyleLbl="node2" presStyleIdx="0" presStyleCnt="2" custLinFactNeighborX="-89248" custLinFactNeighborY="-10804"/>
      <dgm:spPr/>
      <dgm:t>
        <a:bodyPr/>
        <a:lstStyle/>
        <a:p>
          <a:endParaRPr lang="en-US"/>
        </a:p>
      </dgm:t>
    </dgm:pt>
    <dgm:pt modelId="{C3CF76D0-F036-42A9-8E6F-CEF41D98EDD4}" type="pres">
      <dgm:prSet presAssocID="{490B6267-DE40-44B5-8FBE-008FEA446FD1}" presName="hierChild3" presStyleCnt="0"/>
      <dgm:spPr/>
    </dgm:pt>
    <dgm:pt modelId="{E6AECC25-6B1E-4495-8920-A51E5B4C531C}" type="pres">
      <dgm:prSet presAssocID="{E3684B51-2DC3-491D-9BAE-3D88D9D5468C}" presName="Name19" presStyleLbl="parChTrans1D3" presStyleIdx="0" presStyleCnt="4"/>
      <dgm:spPr/>
      <dgm:t>
        <a:bodyPr/>
        <a:lstStyle/>
        <a:p>
          <a:endParaRPr lang="en-US"/>
        </a:p>
      </dgm:t>
    </dgm:pt>
    <dgm:pt modelId="{D372694F-E89F-400E-8956-AEAC5D8EE2BB}" type="pres">
      <dgm:prSet presAssocID="{577EA6A6-DA33-4B23-BD8B-94CC1DD67D5F}" presName="Name21" presStyleCnt="0"/>
      <dgm:spPr/>
    </dgm:pt>
    <dgm:pt modelId="{C1D37592-A243-45FE-A719-02375AA346C9}" type="pres">
      <dgm:prSet presAssocID="{577EA6A6-DA33-4B23-BD8B-94CC1DD67D5F}" presName="level2Shape" presStyleLbl="node3" presStyleIdx="0" presStyleCnt="4" custLinFactX="-25309" custLinFactNeighborX="-100000" custLinFactNeighborY="6217"/>
      <dgm:spPr/>
      <dgm:t>
        <a:bodyPr/>
        <a:lstStyle/>
        <a:p>
          <a:endParaRPr lang="en-US"/>
        </a:p>
      </dgm:t>
    </dgm:pt>
    <dgm:pt modelId="{6B6CA3E7-D173-4997-831D-333004ACDDF3}" type="pres">
      <dgm:prSet presAssocID="{577EA6A6-DA33-4B23-BD8B-94CC1DD67D5F}" presName="hierChild3" presStyleCnt="0"/>
      <dgm:spPr/>
    </dgm:pt>
    <dgm:pt modelId="{DFBCAFBC-A005-4225-A0E5-CEC26733D0CA}" type="pres">
      <dgm:prSet presAssocID="{97FB3C4F-3F1F-4D7C-9AF2-06D08F6ABDFC}" presName="Name19" presStyleLbl="parChTrans1D4" presStyleIdx="0" presStyleCnt="2"/>
      <dgm:spPr/>
      <dgm:t>
        <a:bodyPr/>
        <a:lstStyle/>
        <a:p>
          <a:endParaRPr lang="en-US"/>
        </a:p>
      </dgm:t>
    </dgm:pt>
    <dgm:pt modelId="{1DEA292A-91BB-426F-A1F9-0930BE30875E}" type="pres">
      <dgm:prSet presAssocID="{DE7E6BEC-5186-4F16-884F-8E61E505B460}" presName="Name21" presStyleCnt="0"/>
      <dgm:spPr/>
    </dgm:pt>
    <dgm:pt modelId="{D334B1D3-C8C2-439E-A872-24F4FBC4FCE4}" type="pres">
      <dgm:prSet presAssocID="{DE7E6BEC-5186-4F16-884F-8E61E505B460}" presName="level2Shape" presStyleLbl="node4" presStyleIdx="0" presStyleCnt="2" custLinFactX="-40886" custLinFactNeighborX="-100000" custLinFactNeighborY="16126"/>
      <dgm:spPr/>
      <dgm:t>
        <a:bodyPr/>
        <a:lstStyle/>
        <a:p>
          <a:endParaRPr lang="en-US"/>
        </a:p>
      </dgm:t>
    </dgm:pt>
    <dgm:pt modelId="{BC4C3EE0-E2D0-411B-8797-A4E1AD70BCD1}" type="pres">
      <dgm:prSet presAssocID="{DE7E6BEC-5186-4F16-884F-8E61E505B460}" presName="hierChild3" presStyleCnt="0"/>
      <dgm:spPr/>
    </dgm:pt>
    <dgm:pt modelId="{091C3BC8-A0A0-4A58-86CF-46D6A0A92BA1}" type="pres">
      <dgm:prSet presAssocID="{5E5B4681-F7B3-4BB5-A8FE-9E650B70ADFD}" presName="Name19" presStyleLbl="parChTrans1D4" presStyleIdx="1" presStyleCnt="2"/>
      <dgm:spPr/>
      <dgm:t>
        <a:bodyPr/>
        <a:lstStyle/>
        <a:p>
          <a:endParaRPr lang="en-US"/>
        </a:p>
      </dgm:t>
    </dgm:pt>
    <dgm:pt modelId="{F1B6117B-C0F3-403E-B5DB-D807CE87F947}" type="pres">
      <dgm:prSet presAssocID="{E7CBCFC3-6877-4FE3-A215-F815BE60F743}" presName="Name21" presStyleCnt="0"/>
      <dgm:spPr/>
    </dgm:pt>
    <dgm:pt modelId="{D221D420-1C38-44F8-B7ED-CE10CF6B3533}" type="pres">
      <dgm:prSet presAssocID="{E7CBCFC3-6877-4FE3-A215-F815BE60F743}" presName="level2Shape" presStyleLbl="node4" presStyleIdx="1" presStyleCnt="2" custLinFactNeighborX="-96010" custLinFactNeighborY="5915"/>
      <dgm:spPr/>
      <dgm:t>
        <a:bodyPr/>
        <a:lstStyle/>
        <a:p>
          <a:endParaRPr lang="en-US"/>
        </a:p>
      </dgm:t>
    </dgm:pt>
    <dgm:pt modelId="{3DCF3243-2605-467E-BFE6-0CA150A98B43}" type="pres">
      <dgm:prSet presAssocID="{E7CBCFC3-6877-4FE3-A215-F815BE60F743}" presName="hierChild3" presStyleCnt="0"/>
      <dgm:spPr/>
    </dgm:pt>
    <dgm:pt modelId="{9E8BEEB1-5D56-4A0F-A4D7-2EB3AF7CAE69}" type="pres">
      <dgm:prSet presAssocID="{11DC2C67-4F91-4E5C-A55F-8535876E570F}" presName="Name19" presStyleLbl="parChTrans1D3" presStyleIdx="1" presStyleCnt="4"/>
      <dgm:spPr/>
      <dgm:t>
        <a:bodyPr/>
        <a:lstStyle/>
        <a:p>
          <a:endParaRPr lang="en-US"/>
        </a:p>
      </dgm:t>
    </dgm:pt>
    <dgm:pt modelId="{07F609EC-A425-4E6D-B424-A461701C36C4}" type="pres">
      <dgm:prSet presAssocID="{1BD7E3BA-720A-4B35-BFDF-23AB63A82548}" presName="Name21" presStyleCnt="0"/>
      <dgm:spPr/>
    </dgm:pt>
    <dgm:pt modelId="{6F83C9F2-BF03-4BB6-859B-7BDE45BE8649}" type="pres">
      <dgm:prSet presAssocID="{1BD7E3BA-720A-4B35-BFDF-23AB63A82548}" presName="level2Shape" presStyleLbl="node3" presStyleIdx="1" presStyleCnt="4" custLinFactNeighborX="-53503" custLinFactNeighborY="9456"/>
      <dgm:spPr/>
      <dgm:t>
        <a:bodyPr/>
        <a:lstStyle/>
        <a:p>
          <a:endParaRPr lang="en-US"/>
        </a:p>
      </dgm:t>
    </dgm:pt>
    <dgm:pt modelId="{A0CDCDDE-2641-4435-A9E1-62755EFF0B0B}" type="pres">
      <dgm:prSet presAssocID="{1BD7E3BA-720A-4B35-BFDF-23AB63A82548}" presName="hierChild3" presStyleCnt="0"/>
      <dgm:spPr/>
    </dgm:pt>
    <dgm:pt modelId="{98E546D6-E1CD-4FC9-9FAA-5708ADD3D463}" type="pres">
      <dgm:prSet presAssocID="{592B0B01-BBD5-4170-9F95-07477007CC92}" presName="Name19" presStyleLbl="parChTrans1D2" presStyleIdx="1" presStyleCnt="2"/>
      <dgm:spPr/>
      <dgm:t>
        <a:bodyPr/>
        <a:lstStyle/>
        <a:p>
          <a:endParaRPr lang="en-US"/>
        </a:p>
      </dgm:t>
    </dgm:pt>
    <dgm:pt modelId="{5B2D8871-3E99-4690-A183-B4E2FA28B4A3}" type="pres">
      <dgm:prSet presAssocID="{3CE0D3A2-DF57-4E30-961F-BBC17AB978AF}" presName="Name21" presStyleCnt="0"/>
      <dgm:spPr/>
    </dgm:pt>
    <dgm:pt modelId="{D668D209-AAD6-41FD-93BA-BCD7BE506BB9}" type="pres">
      <dgm:prSet presAssocID="{3CE0D3A2-DF57-4E30-961F-BBC17AB978AF}" presName="level2Shape" presStyleLbl="node2" presStyleIdx="1" presStyleCnt="2" custLinFactNeighborX="69460" custLinFactNeighborY="-8948"/>
      <dgm:spPr/>
      <dgm:t>
        <a:bodyPr/>
        <a:lstStyle/>
        <a:p>
          <a:endParaRPr lang="en-US"/>
        </a:p>
      </dgm:t>
    </dgm:pt>
    <dgm:pt modelId="{8314277E-ABD2-4AA5-8A55-E80887390CE2}" type="pres">
      <dgm:prSet presAssocID="{3CE0D3A2-DF57-4E30-961F-BBC17AB978AF}" presName="hierChild3" presStyleCnt="0"/>
      <dgm:spPr/>
    </dgm:pt>
    <dgm:pt modelId="{5FED2598-ADBF-44C9-9CA2-238DDEC28881}" type="pres">
      <dgm:prSet presAssocID="{EE29D9C1-E6B3-482B-9268-73574730336A}" presName="Name19" presStyleLbl="parChTrans1D3" presStyleIdx="2" presStyleCnt="4"/>
      <dgm:spPr/>
      <dgm:t>
        <a:bodyPr/>
        <a:lstStyle/>
        <a:p>
          <a:endParaRPr lang="en-US"/>
        </a:p>
      </dgm:t>
    </dgm:pt>
    <dgm:pt modelId="{EA27275A-9632-42FD-9FF4-EC6742C3305D}" type="pres">
      <dgm:prSet presAssocID="{14DE83C5-30BE-4D2D-804F-9DD4065E06D9}" presName="Name21" presStyleCnt="0"/>
      <dgm:spPr/>
    </dgm:pt>
    <dgm:pt modelId="{E9B3F34C-020E-421A-A8A9-C9704CE83014}" type="pres">
      <dgm:prSet presAssocID="{14DE83C5-30BE-4D2D-804F-9DD4065E06D9}" presName="level2Shape" presStyleLbl="node3" presStyleIdx="2" presStyleCnt="4" custLinFactNeighborX="40843" custLinFactNeighborY="9025"/>
      <dgm:spPr/>
      <dgm:t>
        <a:bodyPr/>
        <a:lstStyle/>
        <a:p>
          <a:endParaRPr lang="en-US"/>
        </a:p>
      </dgm:t>
    </dgm:pt>
    <dgm:pt modelId="{6033A5E7-C59D-43AA-8A32-F2476C9156A5}" type="pres">
      <dgm:prSet presAssocID="{14DE83C5-30BE-4D2D-804F-9DD4065E06D9}" presName="hierChild3" presStyleCnt="0"/>
      <dgm:spPr/>
    </dgm:pt>
    <dgm:pt modelId="{85A1D5A5-6233-4FBE-AC62-251BF8417DBF}" type="pres">
      <dgm:prSet presAssocID="{AECB34AC-5327-488D-9472-841FE07200AA}" presName="Name19" presStyleLbl="parChTrans1D3" presStyleIdx="3" presStyleCnt="4"/>
      <dgm:spPr/>
      <dgm:t>
        <a:bodyPr/>
        <a:lstStyle/>
        <a:p>
          <a:endParaRPr lang="en-US"/>
        </a:p>
      </dgm:t>
    </dgm:pt>
    <dgm:pt modelId="{C8D0C368-CB3E-40D5-8C6B-53BE8610EDD1}" type="pres">
      <dgm:prSet presAssocID="{D0C0D36D-FF7E-4C92-8299-39179E4A3801}" presName="Name21" presStyleCnt="0"/>
      <dgm:spPr/>
    </dgm:pt>
    <dgm:pt modelId="{792AF383-C742-4C72-9609-59B5FC4E3D50}" type="pres">
      <dgm:prSet presAssocID="{D0C0D36D-FF7E-4C92-8299-39179E4A3801}" presName="level2Shape" presStyleLbl="node3" presStyleIdx="3" presStyleCnt="4" custLinFactNeighborX="79639" custLinFactNeighborY="7587"/>
      <dgm:spPr/>
      <dgm:t>
        <a:bodyPr/>
        <a:lstStyle/>
        <a:p>
          <a:endParaRPr lang="en-US"/>
        </a:p>
      </dgm:t>
    </dgm:pt>
    <dgm:pt modelId="{DBC03A59-A87F-444A-A5A7-5E55455146E2}" type="pres">
      <dgm:prSet presAssocID="{D0C0D36D-FF7E-4C92-8299-39179E4A3801}" presName="hierChild3" presStyleCnt="0"/>
      <dgm:spPr/>
    </dgm:pt>
    <dgm:pt modelId="{6BF38534-47F2-4A57-B0BA-F88F3F697D00}" type="pres">
      <dgm:prSet presAssocID="{E71B7539-62CC-4C9E-8CEE-A1913BACED05}" presName="bgShapesFlow" presStyleCnt="0"/>
      <dgm:spPr/>
    </dgm:pt>
  </dgm:ptLst>
  <dgm:cxnLst>
    <dgm:cxn modelId="{D168D2E1-7103-4C40-B7C3-D5D5CC207B7C}" type="presOf" srcId="{E3684B51-2DC3-491D-9BAE-3D88D9D5468C}" destId="{E6AECC25-6B1E-4495-8920-A51E5B4C531C}" srcOrd="0" destOrd="0" presId="urn:microsoft.com/office/officeart/2005/8/layout/hierarchy6"/>
    <dgm:cxn modelId="{1F9B8B2A-38B5-46B5-AB34-CF01C6E3767E}" srcId="{E71B7539-62CC-4C9E-8CEE-A1913BACED05}" destId="{1F5E1D0A-1CC5-4687-AED9-161CBB0A908E}" srcOrd="0" destOrd="0" parTransId="{125A7E18-D09D-470E-8669-81B82B3FC597}" sibTransId="{B958D43A-262C-4ECB-AA6A-B5E0D2F52765}"/>
    <dgm:cxn modelId="{9B6D3B7E-F3BA-4BDB-A9E7-8C30CB52E3DB}" type="presOf" srcId="{3CE0D3A2-DF57-4E30-961F-BBC17AB978AF}" destId="{D668D209-AAD6-41FD-93BA-BCD7BE506BB9}" srcOrd="0" destOrd="0" presId="urn:microsoft.com/office/officeart/2005/8/layout/hierarchy6"/>
    <dgm:cxn modelId="{280A3E96-39E2-4FE2-9C9F-DEC779C768E2}" type="presOf" srcId="{82E06757-9DBA-414A-AD50-44AF43691F9A}" destId="{A34EA7E9-91F7-4A47-A9B1-86D5890E9C49}" srcOrd="0" destOrd="0" presId="urn:microsoft.com/office/officeart/2005/8/layout/hierarchy6"/>
    <dgm:cxn modelId="{1D945997-BAAB-44FC-B6DF-ADD39EF6C6DC}" type="presOf" srcId="{EE29D9C1-E6B3-482B-9268-73574730336A}" destId="{5FED2598-ADBF-44C9-9CA2-238DDEC28881}" srcOrd="0" destOrd="0" presId="urn:microsoft.com/office/officeart/2005/8/layout/hierarchy6"/>
    <dgm:cxn modelId="{CC18039F-7087-42C1-9AA5-F710B849A762}" type="presOf" srcId="{97FB3C4F-3F1F-4D7C-9AF2-06D08F6ABDFC}" destId="{DFBCAFBC-A005-4225-A0E5-CEC26733D0CA}" srcOrd="0" destOrd="0" presId="urn:microsoft.com/office/officeart/2005/8/layout/hierarchy6"/>
    <dgm:cxn modelId="{505E75B8-9E0C-4FD0-9858-438F74E79D29}" srcId="{1F5E1D0A-1CC5-4687-AED9-161CBB0A908E}" destId="{3CE0D3A2-DF57-4E30-961F-BBC17AB978AF}" srcOrd="1" destOrd="0" parTransId="{592B0B01-BBD5-4170-9F95-07477007CC92}" sibTransId="{8829E755-2771-4091-A554-BEB5059AD441}"/>
    <dgm:cxn modelId="{185A35C3-7243-403F-BBC8-90E6CADC4713}" type="presOf" srcId="{AECB34AC-5327-488D-9472-841FE07200AA}" destId="{85A1D5A5-6233-4FBE-AC62-251BF8417DBF}" srcOrd="0" destOrd="0" presId="urn:microsoft.com/office/officeart/2005/8/layout/hierarchy6"/>
    <dgm:cxn modelId="{E3647DEF-58B9-4584-AA62-4FAFFF1B25A7}" srcId="{3CE0D3A2-DF57-4E30-961F-BBC17AB978AF}" destId="{D0C0D36D-FF7E-4C92-8299-39179E4A3801}" srcOrd="1" destOrd="0" parTransId="{AECB34AC-5327-488D-9472-841FE07200AA}" sibTransId="{5CAD143C-074A-454B-861F-44B819583D91}"/>
    <dgm:cxn modelId="{CDAB4D4C-72D0-4A4E-9F95-F4F538D720F6}" type="presOf" srcId="{490B6267-DE40-44B5-8FBE-008FEA446FD1}" destId="{BB0D6C66-AC82-4C3C-AE7B-DA39A55F0B8D}" srcOrd="0" destOrd="0" presId="urn:microsoft.com/office/officeart/2005/8/layout/hierarchy6"/>
    <dgm:cxn modelId="{3CFB8B15-25A4-4A59-866B-B9706FE7E0B2}" type="presOf" srcId="{577EA6A6-DA33-4B23-BD8B-94CC1DD67D5F}" destId="{C1D37592-A243-45FE-A719-02375AA346C9}" srcOrd="0" destOrd="0" presId="urn:microsoft.com/office/officeart/2005/8/layout/hierarchy6"/>
    <dgm:cxn modelId="{901FFF06-C9F6-4E8D-AFC1-A4893327A1FC}" type="presOf" srcId="{5E5B4681-F7B3-4BB5-A8FE-9E650B70ADFD}" destId="{091C3BC8-A0A0-4A58-86CF-46D6A0A92BA1}" srcOrd="0" destOrd="0" presId="urn:microsoft.com/office/officeart/2005/8/layout/hierarchy6"/>
    <dgm:cxn modelId="{D72992C2-8E6F-4FF6-97B1-B6D56F2F57B0}" srcId="{3CE0D3A2-DF57-4E30-961F-BBC17AB978AF}" destId="{14DE83C5-30BE-4D2D-804F-9DD4065E06D9}" srcOrd="0" destOrd="0" parTransId="{EE29D9C1-E6B3-482B-9268-73574730336A}" sibTransId="{2F646912-1CB1-4D15-B4DE-D0A9A920D2E1}"/>
    <dgm:cxn modelId="{97559540-0FBD-4B8F-B888-B103660DA5C2}" srcId="{577EA6A6-DA33-4B23-BD8B-94CC1DD67D5F}" destId="{E7CBCFC3-6877-4FE3-A215-F815BE60F743}" srcOrd="1" destOrd="0" parTransId="{5E5B4681-F7B3-4BB5-A8FE-9E650B70ADFD}" sibTransId="{0DC6EAF3-BC8F-4E7D-A4B3-EE70D97BE348}"/>
    <dgm:cxn modelId="{BA867C81-E5B7-46CD-BC80-C454C8D5214B}" srcId="{490B6267-DE40-44B5-8FBE-008FEA446FD1}" destId="{1BD7E3BA-720A-4B35-BFDF-23AB63A82548}" srcOrd="1" destOrd="0" parTransId="{11DC2C67-4F91-4E5C-A55F-8535876E570F}" sibTransId="{1EDB708D-3E2A-4D57-8915-9DE22CC26489}"/>
    <dgm:cxn modelId="{0FBE1F63-8FAA-4AD0-A689-13494E5E7410}" srcId="{577EA6A6-DA33-4B23-BD8B-94CC1DD67D5F}" destId="{DE7E6BEC-5186-4F16-884F-8E61E505B460}" srcOrd="0" destOrd="0" parTransId="{97FB3C4F-3F1F-4D7C-9AF2-06D08F6ABDFC}" sibTransId="{08A11B1F-954F-4E68-8534-54C5FFF23552}"/>
    <dgm:cxn modelId="{4CC9A779-EBD1-4EFB-A811-E9F0D5A02CAE}" srcId="{490B6267-DE40-44B5-8FBE-008FEA446FD1}" destId="{577EA6A6-DA33-4B23-BD8B-94CC1DD67D5F}" srcOrd="0" destOrd="0" parTransId="{E3684B51-2DC3-491D-9BAE-3D88D9D5468C}" sibTransId="{5189C3B4-439A-48DF-82EC-684B572930FD}"/>
    <dgm:cxn modelId="{5A5A890F-5DDC-49AA-961F-38BDA6BB9DC4}" type="presOf" srcId="{E7CBCFC3-6877-4FE3-A215-F815BE60F743}" destId="{D221D420-1C38-44F8-B7ED-CE10CF6B3533}" srcOrd="0" destOrd="0" presId="urn:microsoft.com/office/officeart/2005/8/layout/hierarchy6"/>
    <dgm:cxn modelId="{BE389131-0109-438C-9B2E-7FE9FD9ACFAE}" srcId="{1F5E1D0A-1CC5-4687-AED9-161CBB0A908E}" destId="{490B6267-DE40-44B5-8FBE-008FEA446FD1}" srcOrd="0" destOrd="0" parTransId="{82E06757-9DBA-414A-AD50-44AF43691F9A}" sibTransId="{0380B261-3E08-434D-B441-C02D6D384107}"/>
    <dgm:cxn modelId="{9973D234-CA20-4FE2-8240-B24765A6C85B}" type="presOf" srcId="{D0C0D36D-FF7E-4C92-8299-39179E4A3801}" destId="{792AF383-C742-4C72-9609-59B5FC4E3D50}" srcOrd="0" destOrd="0" presId="urn:microsoft.com/office/officeart/2005/8/layout/hierarchy6"/>
    <dgm:cxn modelId="{4BD74DF1-BFA7-4138-9823-1FC404EEA04B}" type="presOf" srcId="{592B0B01-BBD5-4170-9F95-07477007CC92}" destId="{98E546D6-E1CD-4FC9-9FAA-5708ADD3D463}" srcOrd="0" destOrd="0" presId="urn:microsoft.com/office/officeart/2005/8/layout/hierarchy6"/>
    <dgm:cxn modelId="{5CB20AAA-FCE4-4758-9D21-5D57E5D17FFF}" type="presOf" srcId="{1BD7E3BA-720A-4B35-BFDF-23AB63A82548}" destId="{6F83C9F2-BF03-4BB6-859B-7BDE45BE8649}" srcOrd="0" destOrd="0" presId="urn:microsoft.com/office/officeart/2005/8/layout/hierarchy6"/>
    <dgm:cxn modelId="{CA2CA7C7-6CF5-4164-B5C1-BD3D38346491}" type="presOf" srcId="{E71B7539-62CC-4C9E-8CEE-A1913BACED05}" destId="{654FCE2B-EFA7-47F0-BD7C-0CD31064947C}" srcOrd="0" destOrd="0" presId="urn:microsoft.com/office/officeart/2005/8/layout/hierarchy6"/>
    <dgm:cxn modelId="{6E0D577E-5390-43AB-AD8C-B7032A757FBA}" type="presOf" srcId="{DE7E6BEC-5186-4F16-884F-8E61E505B460}" destId="{D334B1D3-C8C2-439E-A872-24F4FBC4FCE4}" srcOrd="0" destOrd="0" presId="urn:microsoft.com/office/officeart/2005/8/layout/hierarchy6"/>
    <dgm:cxn modelId="{12BF78A8-2DE9-4F66-82F5-4DB1CDE9EC5C}" type="presOf" srcId="{1F5E1D0A-1CC5-4687-AED9-161CBB0A908E}" destId="{5E9037F0-02F4-4FF2-B228-55F650D963B2}" srcOrd="0" destOrd="0" presId="urn:microsoft.com/office/officeart/2005/8/layout/hierarchy6"/>
    <dgm:cxn modelId="{370AF15C-AFEE-4934-A4FB-E5C07A410E0D}" type="presOf" srcId="{14DE83C5-30BE-4D2D-804F-9DD4065E06D9}" destId="{E9B3F34C-020E-421A-A8A9-C9704CE83014}" srcOrd="0" destOrd="0" presId="urn:microsoft.com/office/officeart/2005/8/layout/hierarchy6"/>
    <dgm:cxn modelId="{E142A03A-8D6A-49A4-A999-D3132BC25453}" type="presOf" srcId="{11DC2C67-4F91-4E5C-A55F-8535876E570F}" destId="{9E8BEEB1-5D56-4A0F-A4D7-2EB3AF7CAE69}" srcOrd="0" destOrd="0" presId="urn:microsoft.com/office/officeart/2005/8/layout/hierarchy6"/>
    <dgm:cxn modelId="{E051DD9E-F8B2-440A-A32C-6F48ACB28E11}" type="presParOf" srcId="{654FCE2B-EFA7-47F0-BD7C-0CD31064947C}" destId="{08E5BE53-DED7-4BF1-BC88-853194BD4E10}" srcOrd="0" destOrd="0" presId="urn:microsoft.com/office/officeart/2005/8/layout/hierarchy6"/>
    <dgm:cxn modelId="{886556CF-232B-427D-AE84-626706A463F7}" type="presParOf" srcId="{08E5BE53-DED7-4BF1-BC88-853194BD4E10}" destId="{0B80E9CA-48BC-4832-869D-8058A2E18F45}" srcOrd="0" destOrd="0" presId="urn:microsoft.com/office/officeart/2005/8/layout/hierarchy6"/>
    <dgm:cxn modelId="{463B27F5-D211-469B-A121-110C1FE07736}" type="presParOf" srcId="{0B80E9CA-48BC-4832-869D-8058A2E18F45}" destId="{B31042D4-266B-4C0D-B2C2-615B2DFB2739}" srcOrd="0" destOrd="0" presId="urn:microsoft.com/office/officeart/2005/8/layout/hierarchy6"/>
    <dgm:cxn modelId="{16F88C81-C5D8-4DBB-A998-4EACDE6EF638}" type="presParOf" srcId="{B31042D4-266B-4C0D-B2C2-615B2DFB2739}" destId="{5E9037F0-02F4-4FF2-B228-55F650D963B2}" srcOrd="0" destOrd="0" presId="urn:microsoft.com/office/officeart/2005/8/layout/hierarchy6"/>
    <dgm:cxn modelId="{1501C142-A684-40E2-B183-0F66CC888616}" type="presParOf" srcId="{B31042D4-266B-4C0D-B2C2-615B2DFB2739}" destId="{E9914B0C-DA9C-4E8C-8D9D-772A145C892C}" srcOrd="1" destOrd="0" presId="urn:microsoft.com/office/officeart/2005/8/layout/hierarchy6"/>
    <dgm:cxn modelId="{9D63E60D-D8E2-4BF1-803E-48C31F0E3EF6}" type="presParOf" srcId="{E9914B0C-DA9C-4E8C-8D9D-772A145C892C}" destId="{A34EA7E9-91F7-4A47-A9B1-86D5890E9C49}" srcOrd="0" destOrd="0" presId="urn:microsoft.com/office/officeart/2005/8/layout/hierarchy6"/>
    <dgm:cxn modelId="{1279952D-9B26-41F4-BAE8-E1B84AD75586}" type="presParOf" srcId="{E9914B0C-DA9C-4E8C-8D9D-772A145C892C}" destId="{9405829A-97A2-41F6-BD72-67818D0E6DEE}" srcOrd="1" destOrd="0" presId="urn:microsoft.com/office/officeart/2005/8/layout/hierarchy6"/>
    <dgm:cxn modelId="{9E3C5F3B-B363-4085-8BAE-7DD722BE3D86}" type="presParOf" srcId="{9405829A-97A2-41F6-BD72-67818D0E6DEE}" destId="{BB0D6C66-AC82-4C3C-AE7B-DA39A55F0B8D}" srcOrd="0" destOrd="0" presId="urn:microsoft.com/office/officeart/2005/8/layout/hierarchy6"/>
    <dgm:cxn modelId="{19849506-0118-4186-84BE-C9DED5ED6108}" type="presParOf" srcId="{9405829A-97A2-41F6-BD72-67818D0E6DEE}" destId="{C3CF76D0-F036-42A9-8E6F-CEF41D98EDD4}" srcOrd="1" destOrd="0" presId="urn:microsoft.com/office/officeart/2005/8/layout/hierarchy6"/>
    <dgm:cxn modelId="{A9A61A26-C270-4661-AE93-3A753A94FCA4}" type="presParOf" srcId="{C3CF76D0-F036-42A9-8E6F-CEF41D98EDD4}" destId="{E6AECC25-6B1E-4495-8920-A51E5B4C531C}" srcOrd="0" destOrd="0" presId="urn:microsoft.com/office/officeart/2005/8/layout/hierarchy6"/>
    <dgm:cxn modelId="{A419A862-873A-4BC3-B7DA-63F3603B3F33}" type="presParOf" srcId="{C3CF76D0-F036-42A9-8E6F-CEF41D98EDD4}" destId="{D372694F-E89F-400E-8956-AEAC5D8EE2BB}" srcOrd="1" destOrd="0" presId="urn:microsoft.com/office/officeart/2005/8/layout/hierarchy6"/>
    <dgm:cxn modelId="{0B6F8249-AC7E-4104-834D-715F9A8C90EB}" type="presParOf" srcId="{D372694F-E89F-400E-8956-AEAC5D8EE2BB}" destId="{C1D37592-A243-45FE-A719-02375AA346C9}" srcOrd="0" destOrd="0" presId="urn:microsoft.com/office/officeart/2005/8/layout/hierarchy6"/>
    <dgm:cxn modelId="{6F91055A-F982-49CF-9715-0F3842D721C0}" type="presParOf" srcId="{D372694F-E89F-400E-8956-AEAC5D8EE2BB}" destId="{6B6CA3E7-D173-4997-831D-333004ACDDF3}" srcOrd="1" destOrd="0" presId="urn:microsoft.com/office/officeart/2005/8/layout/hierarchy6"/>
    <dgm:cxn modelId="{3EEC8CA2-60F9-469E-86CE-026FC11D318F}" type="presParOf" srcId="{6B6CA3E7-D173-4997-831D-333004ACDDF3}" destId="{DFBCAFBC-A005-4225-A0E5-CEC26733D0CA}" srcOrd="0" destOrd="0" presId="urn:microsoft.com/office/officeart/2005/8/layout/hierarchy6"/>
    <dgm:cxn modelId="{28B1C93E-96AE-4591-8012-99323D6BFA54}" type="presParOf" srcId="{6B6CA3E7-D173-4997-831D-333004ACDDF3}" destId="{1DEA292A-91BB-426F-A1F9-0930BE30875E}" srcOrd="1" destOrd="0" presId="urn:microsoft.com/office/officeart/2005/8/layout/hierarchy6"/>
    <dgm:cxn modelId="{BB3B0D85-E8D6-4F65-A354-6E8A98D41D81}" type="presParOf" srcId="{1DEA292A-91BB-426F-A1F9-0930BE30875E}" destId="{D334B1D3-C8C2-439E-A872-24F4FBC4FCE4}" srcOrd="0" destOrd="0" presId="urn:microsoft.com/office/officeart/2005/8/layout/hierarchy6"/>
    <dgm:cxn modelId="{3AB6A473-DBB8-4921-A4F5-246AF6FC2CFB}" type="presParOf" srcId="{1DEA292A-91BB-426F-A1F9-0930BE30875E}" destId="{BC4C3EE0-E2D0-411B-8797-A4E1AD70BCD1}" srcOrd="1" destOrd="0" presId="urn:microsoft.com/office/officeart/2005/8/layout/hierarchy6"/>
    <dgm:cxn modelId="{9E9428FA-6B32-4526-8AB9-A1FCBBC90D2C}" type="presParOf" srcId="{6B6CA3E7-D173-4997-831D-333004ACDDF3}" destId="{091C3BC8-A0A0-4A58-86CF-46D6A0A92BA1}" srcOrd="2" destOrd="0" presId="urn:microsoft.com/office/officeart/2005/8/layout/hierarchy6"/>
    <dgm:cxn modelId="{955A34B6-93FA-4BA9-9147-4F5F4582069C}" type="presParOf" srcId="{6B6CA3E7-D173-4997-831D-333004ACDDF3}" destId="{F1B6117B-C0F3-403E-B5DB-D807CE87F947}" srcOrd="3" destOrd="0" presId="urn:microsoft.com/office/officeart/2005/8/layout/hierarchy6"/>
    <dgm:cxn modelId="{3E7D2DD1-4C84-4316-B571-AA67E7B3529B}" type="presParOf" srcId="{F1B6117B-C0F3-403E-B5DB-D807CE87F947}" destId="{D221D420-1C38-44F8-B7ED-CE10CF6B3533}" srcOrd="0" destOrd="0" presId="urn:microsoft.com/office/officeart/2005/8/layout/hierarchy6"/>
    <dgm:cxn modelId="{95FED51A-9D73-4781-B9CC-60682730AC1C}" type="presParOf" srcId="{F1B6117B-C0F3-403E-B5DB-D807CE87F947}" destId="{3DCF3243-2605-467E-BFE6-0CA150A98B43}" srcOrd="1" destOrd="0" presId="urn:microsoft.com/office/officeart/2005/8/layout/hierarchy6"/>
    <dgm:cxn modelId="{C81FC694-8178-4B8B-8441-173EEA1AB3AD}" type="presParOf" srcId="{C3CF76D0-F036-42A9-8E6F-CEF41D98EDD4}" destId="{9E8BEEB1-5D56-4A0F-A4D7-2EB3AF7CAE69}" srcOrd="2" destOrd="0" presId="urn:microsoft.com/office/officeart/2005/8/layout/hierarchy6"/>
    <dgm:cxn modelId="{51C59861-DB01-4D53-BBCF-3EE4D3250C40}" type="presParOf" srcId="{C3CF76D0-F036-42A9-8E6F-CEF41D98EDD4}" destId="{07F609EC-A425-4E6D-B424-A461701C36C4}" srcOrd="3" destOrd="0" presId="urn:microsoft.com/office/officeart/2005/8/layout/hierarchy6"/>
    <dgm:cxn modelId="{6E1DA7E7-9919-4456-9C05-5C62BAC5A0A0}" type="presParOf" srcId="{07F609EC-A425-4E6D-B424-A461701C36C4}" destId="{6F83C9F2-BF03-4BB6-859B-7BDE45BE8649}" srcOrd="0" destOrd="0" presId="urn:microsoft.com/office/officeart/2005/8/layout/hierarchy6"/>
    <dgm:cxn modelId="{D02D57CA-66A6-427A-A3CA-626F8CC82F2C}" type="presParOf" srcId="{07F609EC-A425-4E6D-B424-A461701C36C4}" destId="{A0CDCDDE-2641-4435-A9E1-62755EFF0B0B}" srcOrd="1" destOrd="0" presId="urn:microsoft.com/office/officeart/2005/8/layout/hierarchy6"/>
    <dgm:cxn modelId="{7BB1B08B-5B1F-47B4-9E5B-688175F48F72}" type="presParOf" srcId="{E9914B0C-DA9C-4E8C-8D9D-772A145C892C}" destId="{98E546D6-E1CD-4FC9-9FAA-5708ADD3D463}" srcOrd="2" destOrd="0" presId="urn:microsoft.com/office/officeart/2005/8/layout/hierarchy6"/>
    <dgm:cxn modelId="{CC920BCE-E95F-4103-B56D-FA3CA8D216DA}" type="presParOf" srcId="{E9914B0C-DA9C-4E8C-8D9D-772A145C892C}" destId="{5B2D8871-3E99-4690-A183-B4E2FA28B4A3}" srcOrd="3" destOrd="0" presId="urn:microsoft.com/office/officeart/2005/8/layout/hierarchy6"/>
    <dgm:cxn modelId="{912A2C22-6B03-4A7B-948B-3BCFDC34461B}" type="presParOf" srcId="{5B2D8871-3E99-4690-A183-B4E2FA28B4A3}" destId="{D668D209-AAD6-41FD-93BA-BCD7BE506BB9}" srcOrd="0" destOrd="0" presId="urn:microsoft.com/office/officeart/2005/8/layout/hierarchy6"/>
    <dgm:cxn modelId="{F9E88DCD-44AF-4DD0-BA7D-43B93F0C87CC}" type="presParOf" srcId="{5B2D8871-3E99-4690-A183-B4E2FA28B4A3}" destId="{8314277E-ABD2-4AA5-8A55-E80887390CE2}" srcOrd="1" destOrd="0" presId="urn:microsoft.com/office/officeart/2005/8/layout/hierarchy6"/>
    <dgm:cxn modelId="{AEFD9906-DF56-4750-98CA-AE27532F7445}" type="presParOf" srcId="{8314277E-ABD2-4AA5-8A55-E80887390CE2}" destId="{5FED2598-ADBF-44C9-9CA2-238DDEC28881}" srcOrd="0" destOrd="0" presId="urn:microsoft.com/office/officeart/2005/8/layout/hierarchy6"/>
    <dgm:cxn modelId="{5910F1D0-DA57-4D0A-B984-01BD5C92D86D}" type="presParOf" srcId="{8314277E-ABD2-4AA5-8A55-E80887390CE2}" destId="{EA27275A-9632-42FD-9FF4-EC6742C3305D}" srcOrd="1" destOrd="0" presId="urn:microsoft.com/office/officeart/2005/8/layout/hierarchy6"/>
    <dgm:cxn modelId="{5AC890D0-720F-4FBD-B9AD-0F5A496E20DB}" type="presParOf" srcId="{EA27275A-9632-42FD-9FF4-EC6742C3305D}" destId="{E9B3F34C-020E-421A-A8A9-C9704CE83014}" srcOrd="0" destOrd="0" presId="urn:microsoft.com/office/officeart/2005/8/layout/hierarchy6"/>
    <dgm:cxn modelId="{C4FA9E50-8F56-4FF4-8D34-4CC584A763E7}" type="presParOf" srcId="{EA27275A-9632-42FD-9FF4-EC6742C3305D}" destId="{6033A5E7-C59D-43AA-8A32-F2476C9156A5}" srcOrd="1" destOrd="0" presId="urn:microsoft.com/office/officeart/2005/8/layout/hierarchy6"/>
    <dgm:cxn modelId="{F5AEDA47-22F2-45F7-93AF-EB3C1B99C9DB}" type="presParOf" srcId="{8314277E-ABD2-4AA5-8A55-E80887390CE2}" destId="{85A1D5A5-6233-4FBE-AC62-251BF8417DBF}" srcOrd="2" destOrd="0" presId="urn:microsoft.com/office/officeart/2005/8/layout/hierarchy6"/>
    <dgm:cxn modelId="{FD435FE2-1FAA-4C91-9C01-B067A02FC8D5}" type="presParOf" srcId="{8314277E-ABD2-4AA5-8A55-E80887390CE2}" destId="{C8D0C368-CB3E-40D5-8C6B-53BE8610EDD1}" srcOrd="3" destOrd="0" presId="urn:microsoft.com/office/officeart/2005/8/layout/hierarchy6"/>
    <dgm:cxn modelId="{C588EBF8-6F6E-4C3D-93AE-496280915785}" type="presParOf" srcId="{C8D0C368-CB3E-40D5-8C6B-53BE8610EDD1}" destId="{792AF383-C742-4C72-9609-59B5FC4E3D50}" srcOrd="0" destOrd="0" presId="urn:microsoft.com/office/officeart/2005/8/layout/hierarchy6"/>
    <dgm:cxn modelId="{C8AA0BFF-72E2-4140-B2DF-C602404BD267}" type="presParOf" srcId="{C8D0C368-CB3E-40D5-8C6B-53BE8610EDD1}" destId="{DBC03A59-A87F-444A-A5A7-5E55455146E2}" srcOrd="1" destOrd="0" presId="urn:microsoft.com/office/officeart/2005/8/layout/hierarchy6"/>
    <dgm:cxn modelId="{E812766B-A7E5-477F-B998-A33DE04FB56B}" type="presParOf" srcId="{654FCE2B-EFA7-47F0-BD7C-0CD31064947C}" destId="{6BF38534-47F2-4A57-B0BA-F88F3F697D0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D0C43-B32E-4E38-9882-FAFF57CD428A}">
      <dsp:nvSpPr>
        <dsp:cNvPr id="0" name=""/>
        <dsp:cNvSpPr/>
      </dsp:nvSpPr>
      <dsp:spPr>
        <a:xfrm>
          <a:off x="4572000" y="1323475"/>
          <a:ext cx="3580818" cy="810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3747"/>
              </a:lnTo>
              <a:lnTo>
                <a:pt x="3580818" y="603747"/>
              </a:lnTo>
              <a:lnTo>
                <a:pt x="3580818" y="8109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70618-DAEC-4227-9567-8F15C89D6B33}">
      <dsp:nvSpPr>
        <dsp:cNvPr id="0" name=""/>
        <dsp:cNvSpPr/>
      </dsp:nvSpPr>
      <dsp:spPr>
        <a:xfrm>
          <a:off x="4572000" y="1323475"/>
          <a:ext cx="1193606" cy="810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3747"/>
              </a:lnTo>
              <a:lnTo>
                <a:pt x="1193606" y="603747"/>
              </a:lnTo>
              <a:lnTo>
                <a:pt x="1193606" y="8109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7090D-A92C-4248-AA13-F3833F4FFC29}">
      <dsp:nvSpPr>
        <dsp:cNvPr id="0" name=""/>
        <dsp:cNvSpPr/>
      </dsp:nvSpPr>
      <dsp:spPr>
        <a:xfrm>
          <a:off x="3378393" y="1323475"/>
          <a:ext cx="1193606" cy="810902"/>
        </a:xfrm>
        <a:custGeom>
          <a:avLst/>
          <a:gdLst/>
          <a:ahLst/>
          <a:cxnLst/>
          <a:rect l="0" t="0" r="0" b="0"/>
          <a:pathLst>
            <a:path>
              <a:moveTo>
                <a:pt x="1193606" y="0"/>
              </a:moveTo>
              <a:lnTo>
                <a:pt x="1193606" y="603747"/>
              </a:lnTo>
              <a:lnTo>
                <a:pt x="0" y="603747"/>
              </a:lnTo>
              <a:lnTo>
                <a:pt x="0" y="8109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14C11-9AA6-4E28-A164-DC31C4D69382}">
      <dsp:nvSpPr>
        <dsp:cNvPr id="0" name=""/>
        <dsp:cNvSpPr/>
      </dsp:nvSpPr>
      <dsp:spPr>
        <a:xfrm>
          <a:off x="991181" y="1323475"/>
          <a:ext cx="3580818" cy="810902"/>
        </a:xfrm>
        <a:custGeom>
          <a:avLst/>
          <a:gdLst/>
          <a:ahLst/>
          <a:cxnLst/>
          <a:rect l="0" t="0" r="0" b="0"/>
          <a:pathLst>
            <a:path>
              <a:moveTo>
                <a:pt x="3580818" y="0"/>
              </a:moveTo>
              <a:lnTo>
                <a:pt x="3580818" y="603747"/>
              </a:lnTo>
              <a:lnTo>
                <a:pt x="0" y="603747"/>
              </a:lnTo>
              <a:lnTo>
                <a:pt x="0" y="8109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89BCC3-E26A-4F7E-BFEB-5AA095020F63}">
      <dsp:nvSpPr>
        <dsp:cNvPr id="0" name=""/>
        <dsp:cNvSpPr/>
      </dsp:nvSpPr>
      <dsp:spPr>
        <a:xfrm>
          <a:off x="3585548" y="337023"/>
          <a:ext cx="1972902" cy="9864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Data Mining / Machine Learning</a:t>
          </a:r>
        </a:p>
      </dsp:txBody>
      <dsp:txXfrm>
        <a:off x="3585548" y="337023"/>
        <a:ext cx="1972902" cy="986451"/>
      </dsp:txXfrm>
    </dsp:sp>
    <dsp:sp modelId="{7D1C7AF2-A3EE-4D59-AA54-8B4D79C94A8A}">
      <dsp:nvSpPr>
        <dsp:cNvPr id="0" name=""/>
        <dsp:cNvSpPr/>
      </dsp:nvSpPr>
      <dsp:spPr>
        <a:xfrm>
          <a:off x="4729" y="2134377"/>
          <a:ext cx="1972902" cy="9864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Supervised Learning</a:t>
          </a:r>
        </a:p>
      </dsp:txBody>
      <dsp:txXfrm>
        <a:off x="4729" y="2134377"/>
        <a:ext cx="1972902" cy="986451"/>
      </dsp:txXfrm>
    </dsp:sp>
    <dsp:sp modelId="{E9182CF8-EF30-41BF-9F88-10DC5DB8C77E}">
      <dsp:nvSpPr>
        <dsp:cNvPr id="0" name=""/>
        <dsp:cNvSpPr/>
      </dsp:nvSpPr>
      <dsp:spPr>
        <a:xfrm>
          <a:off x="2391942" y="2134377"/>
          <a:ext cx="1972902" cy="9864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Unsupervised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Learning</a:t>
          </a:r>
        </a:p>
      </dsp:txBody>
      <dsp:txXfrm>
        <a:off x="2391942" y="2134377"/>
        <a:ext cx="1972902" cy="986451"/>
      </dsp:txXfrm>
    </dsp:sp>
    <dsp:sp modelId="{36A88A57-9164-491E-9787-0A94853E07F2}">
      <dsp:nvSpPr>
        <dsp:cNvPr id="0" name=""/>
        <dsp:cNvSpPr/>
      </dsp:nvSpPr>
      <dsp:spPr>
        <a:xfrm>
          <a:off x="4779154" y="2134377"/>
          <a:ext cx="1972902" cy="9864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Semi-supervised Learning</a:t>
          </a:r>
        </a:p>
      </dsp:txBody>
      <dsp:txXfrm>
        <a:off x="4779154" y="2134377"/>
        <a:ext cx="1972902" cy="986451"/>
      </dsp:txXfrm>
    </dsp:sp>
    <dsp:sp modelId="{9C562652-F91B-4A38-8069-F5D13DC22580}">
      <dsp:nvSpPr>
        <dsp:cNvPr id="0" name=""/>
        <dsp:cNvSpPr/>
      </dsp:nvSpPr>
      <dsp:spPr>
        <a:xfrm>
          <a:off x="7166367" y="2134377"/>
          <a:ext cx="1972902" cy="9864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Reinforcement Learning</a:t>
          </a:r>
        </a:p>
      </dsp:txBody>
      <dsp:txXfrm>
        <a:off x="7166367" y="2134377"/>
        <a:ext cx="1972902" cy="9864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037F0-02F4-4FF2-B228-55F650D963B2}">
      <dsp:nvSpPr>
        <dsp:cNvPr id="0" name=""/>
        <dsp:cNvSpPr/>
      </dsp:nvSpPr>
      <dsp:spPr>
        <a:xfrm>
          <a:off x="4212269" y="63"/>
          <a:ext cx="1184746" cy="789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/>
            <a:t>Data Mining / Machine Learning</a:t>
          </a:r>
        </a:p>
      </dsp:txBody>
      <dsp:txXfrm>
        <a:off x="4235402" y="23196"/>
        <a:ext cx="1138480" cy="743564"/>
      </dsp:txXfrm>
    </dsp:sp>
    <dsp:sp modelId="{A34EA7E9-91F7-4A47-A9B1-86D5890E9C49}">
      <dsp:nvSpPr>
        <dsp:cNvPr id="0" name=""/>
        <dsp:cNvSpPr/>
      </dsp:nvSpPr>
      <dsp:spPr>
        <a:xfrm>
          <a:off x="2207110" y="789894"/>
          <a:ext cx="2597532" cy="230599"/>
        </a:xfrm>
        <a:custGeom>
          <a:avLst/>
          <a:gdLst/>
          <a:ahLst/>
          <a:cxnLst/>
          <a:rect l="0" t="0" r="0" b="0"/>
          <a:pathLst>
            <a:path>
              <a:moveTo>
                <a:pt x="2597532" y="0"/>
              </a:moveTo>
              <a:lnTo>
                <a:pt x="2597532" y="115299"/>
              </a:lnTo>
              <a:lnTo>
                <a:pt x="0" y="115299"/>
              </a:lnTo>
              <a:lnTo>
                <a:pt x="0" y="23059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D6C66-AC82-4C3C-AE7B-DA39A55F0B8D}">
      <dsp:nvSpPr>
        <dsp:cNvPr id="0" name=""/>
        <dsp:cNvSpPr/>
      </dsp:nvSpPr>
      <dsp:spPr>
        <a:xfrm>
          <a:off x="1614736" y="1020493"/>
          <a:ext cx="1184746" cy="789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/>
            <a:t>Supervised Learning</a:t>
          </a:r>
        </a:p>
      </dsp:txBody>
      <dsp:txXfrm>
        <a:off x="1637869" y="1043626"/>
        <a:ext cx="1138480" cy="743564"/>
      </dsp:txXfrm>
    </dsp:sp>
    <dsp:sp modelId="{E6AECC25-6B1E-4495-8920-A51E5B4C531C}">
      <dsp:nvSpPr>
        <dsp:cNvPr id="0" name=""/>
        <dsp:cNvSpPr/>
      </dsp:nvSpPr>
      <dsp:spPr>
        <a:xfrm>
          <a:off x="1009793" y="1810324"/>
          <a:ext cx="1197316" cy="450369"/>
        </a:xfrm>
        <a:custGeom>
          <a:avLst/>
          <a:gdLst/>
          <a:ahLst/>
          <a:cxnLst/>
          <a:rect l="0" t="0" r="0" b="0"/>
          <a:pathLst>
            <a:path>
              <a:moveTo>
                <a:pt x="1197316" y="0"/>
              </a:moveTo>
              <a:lnTo>
                <a:pt x="1197316" y="225184"/>
              </a:lnTo>
              <a:lnTo>
                <a:pt x="0" y="225184"/>
              </a:lnTo>
              <a:lnTo>
                <a:pt x="0" y="4503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37592-A243-45FE-A719-02375AA346C9}">
      <dsp:nvSpPr>
        <dsp:cNvPr id="0" name=""/>
        <dsp:cNvSpPr/>
      </dsp:nvSpPr>
      <dsp:spPr>
        <a:xfrm>
          <a:off x="417420" y="2260693"/>
          <a:ext cx="1184746" cy="789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Regression</a:t>
          </a:r>
          <a:endParaRPr lang="en-US" sz="1300" b="1" kern="1200" dirty="0"/>
        </a:p>
      </dsp:txBody>
      <dsp:txXfrm>
        <a:off x="440553" y="2283826"/>
        <a:ext cx="1138480" cy="743564"/>
      </dsp:txXfrm>
    </dsp:sp>
    <dsp:sp modelId="{DFBCAFBC-A005-4225-A0E5-CEC26733D0CA}">
      <dsp:nvSpPr>
        <dsp:cNvPr id="0" name=""/>
        <dsp:cNvSpPr/>
      </dsp:nvSpPr>
      <dsp:spPr>
        <a:xfrm>
          <a:off x="592373" y="3050524"/>
          <a:ext cx="417420" cy="266891"/>
        </a:xfrm>
        <a:custGeom>
          <a:avLst/>
          <a:gdLst/>
          <a:ahLst/>
          <a:cxnLst/>
          <a:rect l="0" t="0" r="0" b="0"/>
          <a:pathLst>
            <a:path>
              <a:moveTo>
                <a:pt x="417420" y="0"/>
              </a:moveTo>
              <a:lnTo>
                <a:pt x="417420" y="133445"/>
              </a:lnTo>
              <a:lnTo>
                <a:pt x="0" y="133445"/>
              </a:lnTo>
              <a:lnTo>
                <a:pt x="0" y="2668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34B1D3-C8C2-439E-A872-24F4FBC4FCE4}">
      <dsp:nvSpPr>
        <dsp:cNvPr id="0" name=""/>
        <dsp:cNvSpPr/>
      </dsp:nvSpPr>
      <dsp:spPr>
        <a:xfrm>
          <a:off x="0" y="3317416"/>
          <a:ext cx="1184746" cy="789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Linear Regression</a:t>
          </a:r>
          <a:endParaRPr lang="en-US" sz="1300" b="1" kern="1200" dirty="0"/>
        </a:p>
      </dsp:txBody>
      <dsp:txXfrm>
        <a:off x="23133" y="3340549"/>
        <a:ext cx="1138480" cy="743564"/>
      </dsp:txXfrm>
    </dsp:sp>
    <dsp:sp modelId="{091C3BC8-A0A0-4A58-86CF-46D6A0A92BA1}">
      <dsp:nvSpPr>
        <dsp:cNvPr id="0" name=""/>
        <dsp:cNvSpPr/>
      </dsp:nvSpPr>
      <dsp:spPr>
        <a:xfrm>
          <a:off x="1009793" y="3050524"/>
          <a:ext cx="1117203" cy="2668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445"/>
              </a:lnTo>
              <a:lnTo>
                <a:pt x="1117203" y="133445"/>
              </a:lnTo>
              <a:lnTo>
                <a:pt x="1117203" y="2668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21D420-1C38-44F8-B7ED-CE10CF6B3533}">
      <dsp:nvSpPr>
        <dsp:cNvPr id="0" name=""/>
        <dsp:cNvSpPr/>
      </dsp:nvSpPr>
      <dsp:spPr>
        <a:xfrm>
          <a:off x="1534624" y="3317416"/>
          <a:ext cx="1184746" cy="789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Nonlinear Regression</a:t>
          </a:r>
          <a:endParaRPr lang="en-US" sz="1300" b="1" kern="1200" dirty="0"/>
        </a:p>
      </dsp:txBody>
      <dsp:txXfrm>
        <a:off x="1557757" y="3340549"/>
        <a:ext cx="1138480" cy="743564"/>
      </dsp:txXfrm>
    </dsp:sp>
    <dsp:sp modelId="{9E8BEEB1-5D56-4A0F-A4D7-2EB3AF7CAE69}">
      <dsp:nvSpPr>
        <dsp:cNvPr id="0" name=""/>
        <dsp:cNvSpPr/>
      </dsp:nvSpPr>
      <dsp:spPr>
        <a:xfrm>
          <a:off x="2207110" y="1810324"/>
          <a:ext cx="1193572" cy="4759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976"/>
              </a:lnTo>
              <a:lnTo>
                <a:pt x="1193572" y="237976"/>
              </a:lnTo>
              <a:lnTo>
                <a:pt x="1193572" y="47595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83C9F2-BF03-4BB6-859B-7BDE45BE8649}">
      <dsp:nvSpPr>
        <dsp:cNvPr id="0" name=""/>
        <dsp:cNvSpPr/>
      </dsp:nvSpPr>
      <dsp:spPr>
        <a:xfrm>
          <a:off x="2808309" y="2286276"/>
          <a:ext cx="1184746" cy="789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Classification</a:t>
          </a:r>
          <a:endParaRPr lang="en-US" sz="1300" b="1" kern="1200" dirty="0"/>
        </a:p>
      </dsp:txBody>
      <dsp:txXfrm>
        <a:off x="2831442" y="2309409"/>
        <a:ext cx="1138480" cy="743564"/>
      </dsp:txXfrm>
    </dsp:sp>
    <dsp:sp modelId="{98E546D6-E1CD-4FC9-9FAA-5708ADD3D463}">
      <dsp:nvSpPr>
        <dsp:cNvPr id="0" name=""/>
        <dsp:cNvSpPr/>
      </dsp:nvSpPr>
      <dsp:spPr>
        <a:xfrm>
          <a:off x="4804642" y="789894"/>
          <a:ext cx="2363094" cy="2452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629"/>
              </a:lnTo>
              <a:lnTo>
                <a:pt x="2363094" y="122629"/>
              </a:lnTo>
              <a:lnTo>
                <a:pt x="2363094" y="24525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68D209-AAD6-41FD-93BA-BCD7BE506BB9}">
      <dsp:nvSpPr>
        <dsp:cNvPr id="0" name=""/>
        <dsp:cNvSpPr/>
      </dsp:nvSpPr>
      <dsp:spPr>
        <a:xfrm>
          <a:off x="6575364" y="1035152"/>
          <a:ext cx="1184746" cy="789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/>
            <a:t>Unsupervised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/>
            <a:t>Learning</a:t>
          </a:r>
        </a:p>
      </dsp:txBody>
      <dsp:txXfrm>
        <a:off x="6598497" y="1058285"/>
        <a:ext cx="1138480" cy="743564"/>
      </dsp:txXfrm>
    </dsp:sp>
    <dsp:sp modelId="{5FED2598-ADBF-44C9-9CA2-238DDEC28881}">
      <dsp:nvSpPr>
        <dsp:cNvPr id="0" name=""/>
        <dsp:cNvSpPr/>
      </dsp:nvSpPr>
      <dsp:spPr>
        <a:xfrm>
          <a:off x="6058613" y="1824983"/>
          <a:ext cx="1109123" cy="457888"/>
        </a:xfrm>
        <a:custGeom>
          <a:avLst/>
          <a:gdLst/>
          <a:ahLst/>
          <a:cxnLst/>
          <a:rect l="0" t="0" r="0" b="0"/>
          <a:pathLst>
            <a:path>
              <a:moveTo>
                <a:pt x="1109123" y="0"/>
              </a:moveTo>
              <a:lnTo>
                <a:pt x="1109123" y="228944"/>
              </a:lnTo>
              <a:lnTo>
                <a:pt x="0" y="228944"/>
              </a:lnTo>
              <a:lnTo>
                <a:pt x="0" y="4578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B3F34C-020E-421A-A8A9-C9704CE83014}">
      <dsp:nvSpPr>
        <dsp:cNvPr id="0" name=""/>
        <dsp:cNvSpPr/>
      </dsp:nvSpPr>
      <dsp:spPr>
        <a:xfrm>
          <a:off x="5466240" y="2282871"/>
          <a:ext cx="1184746" cy="789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Clustering</a:t>
          </a:r>
          <a:endParaRPr lang="en-US" sz="1300" b="1" kern="1200" dirty="0"/>
        </a:p>
      </dsp:txBody>
      <dsp:txXfrm>
        <a:off x="5489373" y="2306004"/>
        <a:ext cx="1138480" cy="743564"/>
      </dsp:txXfrm>
    </dsp:sp>
    <dsp:sp modelId="{85A1D5A5-6233-4FBE-AC62-251BF8417DBF}">
      <dsp:nvSpPr>
        <dsp:cNvPr id="0" name=""/>
        <dsp:cNvSpPr/>
      </dsp:nvSpPr>
      <dsp:spPr>
        <a:xfrm>
          <a:off x="7167737" y="1824983"/>
          <a:ext cx="890680" cy="4465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265"/>
              </a:lnTo>
              <a:lnTo>
                <a:pt x="890680" y="223265"/>
              </a:lnTo>
              <a:lnTo>
                <a:pt x="890680" y="4465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AF383-C742-4C72-9609-59B5FC4E3D50}">
      <dsp:nvSpPr>
        <dsp:cNvPr id="0" name=""/>
        <dsp:cNvSpPr/>
      </dsp:nvSpPr>
      <dsp:spPr>
        <a:xfrm>
          <a:off x="7466044" y="2271514"/>
          <a:ext cx="1184746" cy="789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Association Rules</a:t>
          </a:r>
          <a:endParaRPr lang="en-US" sz="1300" b="1" kern="1200" dirty="0"/>
        </a:p>
      </dsp:txBody>
      <dsp:txXfrm>
        <a:off x="7489177" y="2294647"/>
        <a:ext cx="1138480" cy="743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D8CEC-161D-4F49-91D6-B61B0F94F902}" type="datetimeFigureOut">
              <a:rPr lang="en-US" smtClean="0"/>
              <a:pPr/>
              <a:t>9/2/2019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C1119-09A8-42B2-8C97-DE84D12345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9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76FE3-0090-4738-BF6B-C67E8D8C4E6A}" type="datetimeFigureOut">
              <a:rPr lang="en-US" smtClean="0"/>
              <a:pPr/>
              <a:t>9/2/2019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EE195-E64E-4D16-9127-A18A84255B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43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7763" y="688975"/>
            <a:ext cx="4567237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717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805" y="4343703"/>
            <a:ext cx="5030391" cy="4110869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868" tIns="44930" rIns="89868" bIns="4493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translating  the following sentence with</a:t>
            </a:r>
            <a:r>
              <a:rPr lang="en-US" baseline="0" dirty="0" smtClean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microsoft</a:t>
            </a:r>
            <a:r>
              <a:rPr lang="en-US" dirty="0" smtClean="0"/>
              <a:t>  translator   </a:t>
            </a:r>
          </a:p>
          <a:p>
            <a:endParaRPr lang="en-US" dirty="0" smtClean="0"/>
          </a:p>
          <a:p>
            <a:r>
              <a:rPr lang="en-US" dirty="0" smtClean="0"/>
              <a:t>This is a great course, assuming you want to learn!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EE195-E64E-4D16-9127-A18A84255BD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62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6175" y="687388"/>
            <a:ext cx="4568825" cy="34274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805" y="4342191"/>
            <a:ext cx="5030391" cy="411389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894" tIns="44946" rIns="89894" bIns="4494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6175" y="687388"/>
            <a:ext cx="4568825" cy="34274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805" y="4342191"/>
            <a:ext cx="5030391" cy="411389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894" tIns="44946" rIns="89894" bIns="4494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DARPA  short</a:t>
            </a:r>
            <a:r>
              <a:rPr lang="en-US" baseline="0" dirty="0" smtClean="0"/>
              <a:t> for    </a:t>
            </a:r>
            <a:r>
              <a:rPr lang="en-US" b="1" baseline="0" dirty="0" smtClean="0"/>
              <a:t>Defense Advanced Research Project  Agency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EE195-E64E-4D16-9127-A18A84255BD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80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BCC69A-DCE2-489D-872F-8C16F818B1A0}" type="slidenum">
              <a:rPr lang="en-US"/>
              <a:pPr/>
              <a:t>29</a:t>
            </a:fld>
            <a:endParaRPr lang="en-U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330AFA2-D73F-427F-BE53-CA1F1A61F8F2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FFA539F-9D8F-4EE8-86F1-00B5AF4E1E44}" type="slidenum">
              <a:rPr lang="en-US" altLang="en-US" smtClean="0"/>
              <a:pPr>
                <a:spcBef>
                  <a:spcPct val="0"/>
                </a:spcBef>
              </a:pPr>
              <a:t>31</a:t>
            </a:fld>
            <a:endParaRPr lang="en-US" alt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1FC45102-A4BC-4B0D-968C-A6CEE741E8DB}" type="slidenum">
              <a:rPr lang="en-US" altLang="en-US" smtClean="0"/>
              <a:pPr>
                <a:spcBef>
                  <a:spcPct val="0"/>
                </a:spcBef>
              </a:pPr>
              <a:t>32</a:t>
            </a:fld>
            <a:endParaRPr lang="en-US" altLang="en-US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085B3-D84F-45AF-8025-9FFFFF5ADC4F}" type="datetime1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CISC 4631: Data Mining  Fall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8169-0751-4198-A71E-0FC2FD128217}" type="datetime1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CISC 4631: Data Mining  Fall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73ED-FA3F-43B0-9818-45752D432460}" type="datetime1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CISC 4631: Data Mining  Fall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0000CC"/>
          </a:solidFill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57200" y="6248400"/>
            <a:ext cx="5486400" cy="476250"/>
          </a:xfrm>
        </p:spPr>
        <p:txBody>
          <a:bodyPr/>
          <a:lstStyle>
            <a:lvl1pPr>
              <a:defRPr smtClean="0">
                <a:solidFill>
                  <a:srgbClr val="0000CC"/>
                </a:solidFill>
              </a:defRPr>
            </a:lvl1pPr>
          </a:lstStyle>
          <a:p>
            <a:pPr>
              <a:defRPr/>
            </a:pPr>
            <a:r>
              <a:rPr lang="en-US" smtClean="0"/>
              <a:t>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 smtClean="0">
                <a:solidFill>
                  <a:srgbClr val="0000CC"/>
                </a:solidFill>
              </a:defRPr>
            </a:lvl1pPr>
          </a:lstStyle>
          <a:p>
            <a:pPr>
              <a:defRPr/>
            </a:pPr>
            <a:r>
              <a:rPr lang="en-US" dirty="0"/>
              <a:t>1-</a:t>
            </a:r>
            <a:fld id="{1117216E-4E11-4C6A-BFAB-BEF43F2BA82F}" type="slidenum">
              <a:rPr lang="en-US"/>
              <a:pPr>
                <a:defRPr/>
              </a:pPr>
              <a:t>‹#›</a:t>
            </a:fld>
            <a:endParaRPr lang="en-US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760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CC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>
                <a:solidFill>
                  <a:srgbClr val="0000CC"/>
                </a:solidFill>
              </a:defRPr>
            </a:lvl1pPr>
          </a:lstStyle>
          <a:p>
            <a:pPr>
              <a:defRPr/>
            </a:pPr>
            <a:r>
              <a:rPr lang="en-US" smtClean="0"/>
              <a:t>. 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 smtClean="0">
                <a:solidFill>
                  <a:srgbClr val="0000CC"/>
                </a:solidFill>
              </a:defRPr>
            </a:lvl1pPr>
          </a:lstStyle>
          <a:p>
            <a:pPr>
              <a:defRPr/>
            </a:pPr>
            <a:r>
              <a:rPr lang="en-US" dirty="0"/>
              <a:t>1-</a:t>
            </a:r>
            <a:fld id="{A9BF6642-CC95-4404-AEA6-5E3ABD1FD07E}" type="slidenum">
              <a:rPr lang="en-US"/>
              <a:pPr>
                <a:defRPr/>
              </a:pPr>
              <a:t>‹#›</a:t>
            </a:fld>
            <a:endParaRPr lang="en-US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99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. 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1-</a:t>
            </a:r>
            <a:fld id="{8D98550F-EF34-40E7-9B13-8B71FD974384}" type="slidenum">
              <a:rPr lang="en-US"/>
              <a:pPr>
                <a:defRPr/>
              </a:pPr>
              <a:t>‹#›</a:t>
            </a:fld>
            <a:endParaRPr lang="en-US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81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CC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>
                <a:solidFill>
                  <a:srgbClr val="0000CC"/>
                </a:solidFill>
              </a:defRPr>
            </a:lvl1pPr>
          </a:lstStyle>
          <a:p>
            <a:pPr>
              <a:defRPr/>
            </a:pPr>
            <a:r>
              <a:rPr lang="en-US" smtClean="0"/>
              <a:t>. 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 smtClean="0">
                <a:solidFill>
                  <a:srgbClr val="0000CC"/>
                </a:solidFill>
              </a:defRPr>
            </a:lvl1pPr>
          </a:lstStyle>
          <a:p>
            <a:pPr>
              <a:defRPr/>
            </a:pPr>
            <a:r>
              <a:rPr lang="en-US" dirty="0"/>
              <a:t>1-</a:t>
            </a:r>
            <a:fld id="{318D1B29-349E-40EB-92A2-7A184B969FD7}" type="slidenum">
              <a:rPr lang="en-US"/>
              <a:pPr>
                <a:defRPr/>
              </a:pPr>
              <a:t>‹#›</a:t>
            </a:fld>
            <a:endParaRPr lang="en-US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48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. 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1-</a:t>
            </a:r>
            <a:fld id="{BCD95DAD-0842-4C42-89B0-68057A85C2CF}" type="slidenum">
              <a:rPr lang="en-US"/>
              <a:pPr>
                <a:defRPr/>
              </a:pPr>
              <a:t>‹#›</a:t>
            </a:fld>
            <a:endParaRPr lang="en-US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338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00CC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>
                <a:solidFill>
                  <a:srgbClr val="0000CC"/>
                </a:solidFill>
              </a:defRPr>
            </a:lvl1pPr>
          </a:lstStyle>
          <a:p>
            <a:pPr>
              <a:defRPr/>
            </a:pPr>
            <a:r>
              <a:rPr lang="en-US" smtClean="0"/>
              <a:t>. 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 smtClean="0">
                <a:solidFill>
                  <a:srgbClr val="0000CC"/>
                </a:solidFill>
              </a:defRPr>
            </a:lvl1pPr>
          </a:lstStyle>
          <a:p>
            <a:pPr>
              <a:defRPr/>
            </a:pPr>
            <a:r>
              <a:rPr lang="en-US" dirty="0"/>
              <a:t>1-</a:t>
            </a:r>
            <a:fld id="{22C6F12A-B693-4246-BD13-A894BEE19500}" type="slidenum">
              <a:rPr lang="en-US"/>
              <a:pPr>
                <a:defRPr/>
              </a:pPr>
              <a:t>‹#›</a:t>
            </a:fld>
            <a:endParaRPr lang="en-US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4486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. 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1-</a:t>
            </a:r>
            <a:fld id="{C9EA8E87-20F1-4C58-80B6-BF8B839C60B7}" type="slidenum">
              <a:rPr lang="en-US"/>
              <a:pPr>
                <a:defRPr/>
              </a:pPr>
              <a:t>‹#›</a:t>
            </a:fld>
            <a:endParaRPr lang="en-US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73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. 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1-</a:t>
            </a:r>
            <a:fld id="{F29D4E2B-34A9-4970-83B5-1A9BC854C1E3}" type="slidenum">
              <a:rPr lang="en-US"/>
              <a:pPr>
                <a:defRPr/>
              </a:pPr>
              <a:t>‹#›</a:t>
            </a:fld>
            <a:endParaRPr lang="en-US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9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E20A9-48A4-42CF-99BC-4AD1D6DC9EC2}" type="datetime1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CISC 4631: Data Mining  Fall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. 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1-</a:t>
            </a:r>
            <a:fld id="{782690CA-86C9-4F9E-867D-E67F53109E70}" type="slidenum">
              <a:rPr lang="en-US"/>
              <a:pPr>
                <a:defRPr/>
              </a:pPr>
              <a:t>‹#›</a:t>
            </a:fld>
            <a:endParaRPr lang="en-US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5823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. 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1-</a:t>
            </a:r>
            <a:fld id="{E25653FC-AC97-4FFD-B356-9389E72CB5F4}" type="slidenum">
              <a:rPr lang="en-US"/>
              <a:pPr>
                <a:defRPr/>
              </a:pPr>
              <a:t>‹#›</a:t>
            </a:fld>
            <a:endParaRPr lang="en-US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636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. 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1-</a:t>
            </a:r>
            <a:fld id="{34E7D997-0037-4CAE-ADE9-B0841AA0474D}" type="slidenum">
              <a:rPr lang="en-US"/>
              <a:pPr>
                <a:defRPr/>
              </a:pPr>
              <a:t>‹#›</a:t>
            </a:fld>
            <a:endParaRPr lang="en-US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3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solidFill>
            <a:srgbClr val="0000CC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>
                <a:solidFill>
                  <a:srgbClr val="0000CC"/>
                </a:solidFill>
              </a:defRPr>
            </a:lvl1pPr>
          </a:lstStyle>
          <a:p>
            <a:pPr>
              <a:defRPr/>
            </a:pPr>
            <a:r>
              <a:rPr lang="en-US" smtClean="0"/>
              <a:t>. 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dirty="0" smtClean="0">
                <a:solidFill>
                  <a:srgbClr val="0000CC"/>
                </a:solidFill>
              </a:defRPr>
            </a:lvl1pPr>
          </a:lstStyle>
          <a:p>
            <a:pPr>
              <a:defRPr/>
            </a:pPr>
            <a:r>
              <a:rPr lang="en-US" dirty="0"/>
              <a:t>1-</a:t>
            </a:r>
            <a:fld id="{7B3755BF-D394-4F70-B75C-E9084BE378A7}" type="slidenum">
              <a:rPr lang="en-US"/>
              <a:pPr>
                <a:defRPr/>
              </a:pPr>
              <a:t>‹#›</a:t>
            </a:fld>
            <a:endParaRPr lang="en-US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88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BBC8-A8DA-41F8-8010-0A44AB7F842B}" type="datetime1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CISC 4631: Data Mining  Fall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9FD6-C3EF-45AE-8E14-35834BB208BD}" type="datetime1">
              <a:rPr lang="en-US" smtClean="0"/>
              <a:t>9/2/2019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CISC 4631: Data Mining  Fall 2010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DE05B-6D83-4584-AEC3-5099235CA8AC}" type="datetime1">
              <a:rPr lang="en-US" smtClean="0"/>
              <a:t>9/2/2019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CISC 4631: Data Mining  Fall 2010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DFFFE-C56B-4E2B-9C9C-CF0243F7BB03}" type="datetime1">
              <a:rPr lang="en-US" smtClean="0"/>
              <a:t>9/2/2019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CISC 4631: Data Mining  Fall 2010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E7A6F-C963-4CC0-84A4-89E5B2E2C6A9}" type="datetime1">
              <a:rPr lang="en-US" smtClean="0"/>
              <a:t>9/2/2019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CISC 4631: Data Mining  Fall 2010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9D02-5E87-4C12-8828-6E6CA269BB90}" type="datetime1">
              <a:rPr lang="en-US" smtClean="0"/>
              <a:t>9/2/2019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CISC 4631: Data Mining  Fall 2010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4C3E1-CB11-4AD7-98C1-6F2C841808FE}" type="datetime1">
              <a:rPr lang="en-US" smtClean="0"/>
              <a:t>9/2/2019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CISC 4631: Data Mining  Fall 2010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A6B5D-E4FD-4FB5-A65B-3AD955961321}" type="datetime1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CISC 4631: Data Mining  Fall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A9136-4E8E-4D87-A7F7-4981FC07A7C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solidFill>
            <a:srgbClr val="0099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48400"/>
            <a:ext cx="5410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rgbClr val="0099CC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. 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99CC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1-</a:t>
            </a:r>
            <a:fld id="{07F36D11-BB2F-48FA-AA87-C0906B19464A}" type="slidenum">
              <a:rPr lang="en-US"/>
              <a:pPr>
                <a:defRPr/>
              </a:pPr>
              <a:t>‹#›</a:t>
            </a:fld>
            <a:endParaRPr lang="en-US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4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ired.com/2016/06/how-google-is-remaking-itself-as-a-machine-learning-first-company/" TargetMode="External"/><Relationship Id="rId5" Type="http://schemas.openxmlformats.org/officeDocument/2006/relationships/hyperlink" Target="https://ai.google/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apple-says-artificial-intelligence-and-machine-learning-critical-area-as-it-promotes-ai-chief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acktpub.com/tech/Machine-Learning" TargetMode="External"/><Relationship Id="rId4" Type="http://schemas.openxmlformats.org/officeDocument/2006/relationships/hyperlink" Target="https://www.packtpub.com/tech/Artificial-Intelligenc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hemergence.com/machine-learning-in-finance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7.jp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5" Type="http://schemas.openxmlformats.org/officeDocument/2006/relationships/image" Target="../media/image29.pn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nickgillian.com/archive/teaching/workshops/mitiap2013/IAP_Session1.pdf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lator.microsoft.com/neural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waikato.ac.nz/ml/weka/downloading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/>
          <a:p>
            <a:fld id="{892C62A0-0AA5-40D7-B702-751D24CE81EB}" type="slidenum">
              <a:rPr lang="en-US"/>
              <a:pPr/>
              <a:t>1</a:t>
            </a:fld>
            <a:endParaRPr lang="en-US"/>
          </a:p>
        </p:txBody>
      </p:sp>
      <p:sp>
        <p:nvSpPr>
          <p:cNvPr id="646147" name="Rectangle 1027"/>
          <p:cNvSpPr>
            <a:spLocks noChangeArrowheads="1"/>
          </p:cNvSpPr>
          <p:nvPr/>
        </p:nvSpPr>
        <p:spPr bwMode="auto">
          <a:xfrm>
            <a:off x="381000" y="229172"/>
            <a:ext cx="7924800" cy="740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sz="4800" b="1" dirty="0" smtClean="0">
              <a:solidFill>
                <a:srgbClr val="0000CC"/>
              </a:solidFill>
            </a:endParaRPr>
          </a:p>
          <a:p>
            <a:pPr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600" b="1" dirty="0" smtClean="0">
                <a:solidFill>
                  <a:srgbClr val="0000CC"/>
                </a:solidFill>
              </a:rPr>
              <a:t> Data Mining for Business</a:t>
            </a:r>
          </a:p>
          <a:p>
            <a:pPr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sz="4000" b="1" u="sng" dirty="0">
              <a:solidFill>
                <a:srgbClr val="0000CC"/>
              </a:solidFill>
            </a:endParaRPr>
          </a:p>
          <a:p>
            <a:pPr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600" b="1" dirty="0" smtClean="0">
                <a:solidFill>
                  <a:srgbClr val="0000CC"/>
                </a:solidFill>
              </a:rPr>
              <a:t>Introduction to Machine Learning and Data Mining</a:t>
            </a:r>
            <a:endParaRPr lang="en-US" sz="3600" dirty="0" smtClean="0">
              <a:solidFill>
                <a:srgbClr val="0000CC"/>
              </a:solidFill>
              <a:latin typeface="Arial" charset="0"/>
            </a:endParaRPr>
          </a:p>
          <a:p>
            <a:pPr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sz="3200" dirty="0" smtClean="0">
              <a:solidFill>
                <a:srgbClr val="0000CC"/>
              </a:solidFill>
              <a:latin typeface="Arial" charset="0"/>
            </a:endParaRPr>
          </a:p>
          <a:p>
            <a:pPr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200" dirty="0" smtClean="0">
                <a:solidFill>
                  <a:srgbClr val="0000CC"/>
                </a:solidFill>
                <a:latin typeface="Arial" charset="0"/>
              </a:rPr>
              <a:t>Lecture 1</a:t>
            </a:r>
          </a:p>
          <a:p>
            <a:pPr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sz="3200" dirty="0">
              <a:latin typeface="Arial" charset="0"/>
            </a:endParaRPr>
          </a:p>
          <a:p>
            <a:pPr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200" b="1" dirty="0" smtClean="0">
                <a:solidFill>
                  <a:srgbClr val="0000CC"/>
                </a:solidFill>
                <a:latin typeface="Arial" charset="0"/>
              </a:rPr>
              <a:t>Dr.  </a:t>
            </a:r>
            <a:r>
              <a:rPr lang="en-US" sz="3200" b="1" dirty="0" err="1" smtClean="0">
                <a:solidFill>
                  <a:srgbClr val="0000CC"/>
                </a:solidFill>
                <a:latin typeface="Arial" charset="0"/>
              </a:rPr>
              <a:t>Kamesam</a:t>
            </a:r>
            <a:endParaRPr lang="en-US" sz="3200" b="1" dirty="0" smtClean="0">
              <a:solidFill>
                <a:srgbClr val="0000CC"/>
              </a:solidFill>
              <a:latin typeface="Arial" charset="0"/>
            </a:endParaRPr>
          </a:p>
          <a:p>
            <a:pPr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sz="3200" b="1" dirty="0" smtClean="0">
              <a:solidFill>
                <a:srgbClr val="0000CC"/>
              </a:solidFill>
              <a:latin typeface="Arial" charset="0"/>
            </a:endParaRPr>
          </a:p>
          <a:p>
            <a:pPr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sz="2400" dirty="0">
              <a:latin typeface="Arial" charset="0"/>
            </a:endParaRPr>
          </a:p>
          <a:p>
            <a:pPr algn="ctr" eaLnBrk="0" hangingPunct="0"/>
            <a:endParaRPr lang="en-US" sz="1600" dirty="0">
              <a:latin typeface="Arial" charset="0"/>
            </a:endParaRPr>
          </a:p>
          <a:p>
            <a:pPr eaLnBrk="0" hangingPunct="0"/>
            <a:endParaRPr lang="en-US" sz="20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CC"/>
                </a:solidFill>
              </a:rPr>
              <a:t>The goals for this course</a:t>
            </a:r>
            <a:endParaRPr lang="en-US" sz="3600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058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i="1" dirty="0" smtClean="0">
                <a:solidFill>
                  <a:srgbClr val="0000CC"/>
                </a:solidFill>
              </a:rPr>
              <a:t>Approach </a:t>
            </a:r>
            <a:r>
              <a:rPr lang="en-US" sz="2800" b="1" i="1" dirty="0">
                <a:solidFill>
                  <a:srgbClr val="0000CC"/>
                </a:solidFill>
              </a:rPr>
              <a:t>business problems </a:t>
            </a:r>
            <a:r>
              <a:rPr lang="en-US" sz="2800" b="1" i="1" dirty="0" smtClean="0">
                <a:solidFill>
                  <a:srgbClr val="0000CC"/>
                </a:solidFill>
              </a:rPr>
              <a:t>data-analytically</a:t>
            </a:r>
          </a:p>
          <a:p>
            <a:pPr marL="914400" lvl="1" indent="-514350"/>
            <a:r>
              <a:rPr lang="en-US" sz="2400" dirty="0" smtClean="0"/>
              <a:t>Think </a:t>
            </a:r>
            <a:r>
              <a:rPr lang="en-US" sz="2400" dirty="0"/>
              <a:t>carefully &amp; systematically about whether </a:t>
            </a:r>
            <a:r>
              <a:rPr lang="en-US" sz="2400" dirty="0" smtClean="0"/>
              <a:t>&amp; how </a:t>
            </a:r>
            <a:r>
              <a:rPr lang="en-US" sz="2400" dirty="0"/>
              <a:t>data </a:t>
            </a:r>
            <a:r>
              <a:rPr lang="en-US" sz="2400" dirty="0" smtClean="0"/>
              <a:t>mining can </a:t>
            </a:r>
            <a:r>
              <a:rPr lang="en-US" sz="2400" dirty="0" smtClean="0"/>
              <a:t>aid business decision making.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b="1" i="1" dirty="0" smtClean="0">
                <a:solidFill>
                  <a:srgbClr val="0000CC"/>
                </a:solidFill>
              </a:rPr>
              <a:t>Receive </a:t>
            </a:r>
            <a:r>
              <a:rPr lang="en-US" sz="2800" b="1" i="1" dirty="0">
                <a:solidFill>
                  <a:srgbClr val="0000CC"/>
                </a:solidFill>
              </a:rPr>
              <a:t>hands-on experience mining data</a:t>
            </a:r>
          </a:p>
          <a:p>
            <a:pPr lvl="1"/>
            <a:r>
              <a:rPr lang="en-US" sz="2400" dirty="0" smtClean="0"/>
              <a:t>You will use SPSS Modeler. Your learning in this class will enable you to switch to other software/platform quickly.</a:t>
            </a:r>
            <a:endParaRPr lang="en-US" sz="2400" dirty="0" smtClean="0"/>
          </a:p>
          <a:p>
            <a:pPr marL="0" indent="0">
              <a:buNone/>
            </a:pPr>
            <a:r>
              <a:rPr lang="en-US" sz="2800" b="1" i="1" dirty="0" smtClean="0">
                <a:solidFill>
                  <a:srgbClr val="0000CC"/>
                </a:solidFill>
              </a:rPr>
              <a:t>3.  </a:t>
            </a:r>
            <a:r>
              <a:rPr lang="en-US" sz="2800" b="1" i="1" dirty="0">
                <a:solidFill>
                  <a:srgbClr val="0000CC"/>
                </a:solidFill>
              </a:rPr>
              <a:t> </a:t>
            </a:r>
            <a:r>
              <a:rPr lang="en-US" sz="2800" b="1" i="1" dirty="0" smtClean="0">
                <a:solidFill>
                  <a:srgbClr val="0000CC"/>
                </a:solidFill>
              </a:rPr>
              <a:t>Evaluate Data Mining Algorithms. Draw valid 	conclusions from data analysis.</a:t>
            </a:r>
            <a:endParaRPr lang="en-US" sz="2800" b="1" i="1" dirty="0">
              <a:solidFill>
                <a:srgbClr val="0000CC"/>
              </a:solidFill>
            </a:endParaRPr>
          </a:p>
          <a:p>
            <a:pPr marL="914400" lvl="1" indent="-514350"/>
            <a:r>
              <a:rPr lang="en-US" sz="2400" dirty="0"/>
              <a:t>Know the basics of data mining processes, algorithms, &amp; systems well </a:t>
            </a:r>
            <a:r>
              <a:rPr lang="en-US" sz="2400" dirty="0" smtClean="0"/>
              <a:t>enough so you can draw meaningful conclusions</a:t>
            </a:r>
            <a:endParaRPr lang="en-US" b="1" i="1" dirty="0"/>
          </a:p>
          <a:p>
            <a:pPr lvl="1"/>
            <a:endParaRPr lang="en-US" sz="2400" dirty="0" smtClean="0"/>
          </a:p>
          <a:p>
            <a:pPr marL="0" indent="0">
              <a:buNone/>
            </a:pPr>
            <a:endParaRPr lang="en-US" sz="2800" b="1" i="1" dirty="0" smtClean="0">
              <a:solidFill>
                <a:srgbClr val="0000CC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CC"/>
                </a:solidFill>
              </a:rPr>
              <a:t>Background in Statistics</a:t>
            </a:r>
            <a:endParaRPr lang="en-US" sz="3600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basics of statistical </a:t>
            </a:r>
            <a:r>
              <a:rPr lang="en-US" dirty="0" smtClean="0"/>
              <a:t>analysis, including </a:t>
            </a:r>
            <a:r>
              <a:rPr lang="en-US" b="1" dirty="0" smtClean="0">
                <a:solidFill>
                  <a:srgbClr val="00B050"/>
                </a:solidFill>
              </a:rPr>
              <a:t>statistical hypothesis testing</a:t>
            </a:r>
          </a:p>
          <a:p>
            <a:r>
              <a:rPr lang="en-US" dirty="0" smtClean="0"/>
              <a:t>Basic Probability, </a:t>
            </a:r>
            <a:r>
              <a:rPr lang="en-US" dirty="0"/>
              <a:t>C</a:t>
            </a:r>
            <a:r>
              <a:rPr lang="en-US" dirty="0" smtClean="0"/>
              <a:t>onditional Probabilities</a:t>
            </a:r>
            <a:endParaRPr lang="en-US" dirty="0"/>
          </a:p>
          <a:p>
            <a:r>
              <a:rPr lang="en-US" dirty="0" smtClean="0"/>
              <a:t>Linear </a:t>
            </a:r>
            <a:r>
              <a:rPr lang="en-US" dirty="0"/>
              <a:t>R</a:t>
            </a:r>
            <a:r>
              <a:rPr lang="en-US" dirty="0" smtClean="0"/>
              <a:t>egression, Multiple Regression</a:t>
            </a:r>
            <a:endParaRPr lang="en-US" dirty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If you forgot – review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74242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CC"/>
                </a:solidFill>
              </a:rPr>
              <a:t>The Following background would be very helpful</a:t>
            </a:r>
            <a:r>
              <a:rPr lang="en-US" sz="2000" b="1" dirty="0" smtClean="0"/>
              <a:t>.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CC"/>
                </a:solidFill>
              </a:rPr>
              <a:t>Machine Learning 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Every company is talking about Machine </a:t>
            </a:r>
            <a:r>
              <a:rPr lang="en-US" dirty="0" err="1" smtClean="0"/>
              <a:t>Learing</a:t>
            </a:r>
            <a:r>
              <a:rPr lang="en-US" dirty="0" smtClean="0"/>
              <a:t> (ML) and investing in ML projects!!</a:t>
            </a:r>
          </a:p>
          <a:p>
            <a:endParaRPr lang="en-US" dirty="0" smtClean="0"/>
          </a:p>
          <a:p>
            <a:r>
              <a:rPr lang="en-US" dirty="0" smtClean="0"/>
              <a:t>Machine Learning skills are the most sought after today!!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7800" cy="1404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961" y="304006"/>
            <a:ext cx="3379839" cy="13272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231775"/>
            <a:ext cx="4419600" cy="1228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Google is the Leader in Machine Learning,  AI today</a:t>
            </a:r>
          </a:p>
          <a:p>
            <a:pPr lvl="1"/>
            <a:r>
              <a:rPr lang="en-US" dirty="0" smtClean="0"/>
              <a:t>Has several thousands of machine learning professionals</a:t>
            </a:r>
          </a:p>
          <a:p>
            <a:pPr lvl="1"/>
            <a:r>
              <a:rPr lang="en-US" dirty="0" smtClean="0"/>
              <a:t>Has enormous amounts of data, and Computing power.</a:t>
            </a:r>
          </a:p>
          <a:p>
            <a:pPr lvl="1"/>
            <a:r>
              <a:rPr lang="en-US" dirty="0" smtClean="0"/>
              <a:t>Many</a:t>
            </a:r>
            <a:r>
              <a:rPr lang="en-US" dirty="0" smtClean="0"/>
              <a:t> </a:t>
            </a:r>
            <a:r>
              <a:rPr lang="en-US" dirty="0" smtClean="0"/>
              <a:t>of the recent advances in Machine Learning came from Google</a:t>
            </a:r>
          </a:p>
          <a:p>
            <a:pPr lvl="1"/>
            <a:r>
              <a:rPr lang="en-US" dirty="0">
                <a:hlinkClick r:id="rId5"/>
              </a:rPr>
              <a:t>https://ai.google/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How </a:t>
            </a:r>
            <a:r>
              <a:rPr lang="en-US" dirty="0"/>
              <a:t>Google is Remaking Itself as a “Machine Learning First” </a:t>
            </a:r>
            <a:r>
              <a:rPr lang="en-US" dirty="0" smtClean="0"/>
              <a:t>Company-- </a:t>
            </a:r>
            <a:r>
              <a:rPr lang="en-US" b="1" dirty="0"/>
              <a:t>Wired </a:t>
            </a:r>
            <a:r>
              <a:rPr lang="en-US" b="1" dirty="0" smtClean="0"/>
              <a:t>Magazine</a:t>
            </a:r>
          </a:p>
          <a:p>
            <a:r>
              <a:rPr lang="en-US" sz="1700" b="1" cap="all" dirty="0">
                <a:hlinkClick r:id="rId6"/>
              </a:rPr>
              <a:t>https://www.wired.com/2016/06/how-google-is-remaking-itself-as-a-machine-learning-first-company/</a:t>
            </a:r>
            <a:endParaRPr lang="en-US" sz="1700" b="1" cap="all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7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799"/>
            <a:ext cx="6354438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2400"/>
            <a:ext cx="4343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072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6019800" cy="411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200" y="5615582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https://www.zdnet.com/article/apple-says-artificial-intelligence-and-machine-learning-critical-area-as-it-promotes-ai-chief/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3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18" y="1600201"/>
            <a:ext cx="8411818" cy="144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-76201"/>
            <a:ext cx="4191000" cy="1502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3280350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Merriweather"/>
              </a:rPr>
              <a:t>How Chinese Internet Giant Baidu Uses Artificial Intelligence and Machine </a:t>
            </a:r>
            <a:r>
              <a:rPr lang="en-US" b="1" dirty="0" smtClean="0">
                <a:solidFill>
                  <a:srgbClr val="333333"/>
                </a:solidFill>
                <a:latin typeface="Merriweather"/>
              </a:rPr>
              <a:t>Learning,  Forbes,  July 2018</a:t>
            </a:r>
            <a:endParaRPr lang="en-US" b="1" i="0" dirty="0">
              <a:solidFill>
                <a:srgbClr val="333333"/>
              </a:solidFill>
              <a:effectLst/>
              <a:latin typeface="Merriweath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390" y="4166556"/>
            <a:ext cx="8636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Verdana" panose="020B0604030504040204" pitchFamily="34" charset="0"/>
              </a:rPr>
              <a:t>Chinese internet giant Baidu released ‘EZDL’ on September 1. EZDL allows businesses to create and deploy </a:t>
            </a:r>
            <a:r>
              <a:rPr lang="en-US" dirty="0">
                <a:solidFill>
                  <a:srgbClr val="F37021"/>
                </a:solidFill>
                <a:latin typeface="Verdana" panose="020B0604030504040204" pitchFamily="34" charset="0"/>
                <a:hlinkClick r:id="rId4" tooltip="Artificial Intelligence eBooks, Courses &amp; Videos"/>
              </a:rPr>
              <a:t>AI</a:t>
            </a:r>
            <a:r>
              <a:rPr lang="en-US" dirty="0">
                <a:solidFill>
                  <a:srgbClr val="222222"/>
                </a:solidFill>
                <a:latin typeface="Verdana" panose="020B0604030504040204" pitchFamily="34" charset="0"/>
              </a:rPr>
              <a:t> and </a:t>
            </a:r>
            <a:r>
              <a:rPr lang="en-US" dirty="0">
                <a:solidFill>
                  <a:srgbClr val="F37021"/>
                </a:solidFill>
                <a:latin typeface="Verdana" panose="020B0604030504040204" pitchFamily="34" charset="0"/>
                <a:hlinkClick r:id="rId5" tooltip="Machine Learning eBooks, Courses &amp; Videos"/>
              </a:rPr>
              <a:t>machine </a:t>
            </a:r>
            <a:r>
              <a:rPr lang="en-US" dirty="0" smtClean="0">
                <a:solidFill>
                  <a:srgbClr val="F37021"/>
                </a:solidFill>
                <a:latin typeface="Verdana" panose="020B0604030504040204" pitchFamily="34" charset="0"/>
                <a:hlinkClick r:id="rId5" tooltip="Machine Learning eBooks, Courses &amp; Videos"/>
              </a:rPr>
              <a:t>Learning</a:t>
            </a:r>
            <a:r>
              <a:rPr lang="en-US" dirty="0">
                <a:solidFill>
                  <a:srgbClr val="222222"/>
                </a:solidFill>
                <a:latin typeface="Verdana" panose="020B0604030504040204" pitchFamily="34" charset="0"/>
              </a:rPr>
              <a:t> models without </a:t>
            </a:r>
            <a:r>
              <a:rPr lang="en-US" i="1" dirty="0">
                <a:solidFill>
                  <a:srgbClr val="222222"/>
                </a:solidFill>
                <a:latin typeface="Verdana" panose="020B0604030504040204" pitchFamily="34" charset="0"/>
              </a:rPr>
              <a:t>any</a:t>
            </a:r>
            <a:r>
              <a:rPr lang="en-US" dirty="0">
                <a:solidFill>
                  <a:srgbClr val="222222"/>
                </a:solidFill>
                <a:latin typeface="Verdana" panose="020B0604030504040204" pitchFamily="34" charset="0"/>
              </a:rPr>
              <a:t> prior coding </a:t>
            </a:r>
            <a:r>
              <a:rPr lang="en-US" dirty="0" smtClean="0">
                <a:solidFill>
                  <a:srgbClr val="222222"/>
                </a:solidFill>
                <a:latin typeface="Verdana" panose="020B0604030504040204" pitchFamily="34" charset="0"/>
              </a:rPr>
              <a:t>skills,    </a:t>
            </a:r>
            <a:r>
              <a:rPr lang="en-US" b="1" dirty="0" smtClean="0">
                <a:solidFill>
                  <a:srgbClr val="222222"/>
                </a:solidFill>
                <a:latin typeface="Verdana" panose="020B0604030504040204" pitchFamily="34" charset="0"/>
              </a:rPr>
              <a:t>September 1, 2018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948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04700"/>
            <a:ext cx="8610600" cy="42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77957"/>
            <a:ext cx="2209800" cy="131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8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73"/>
            <a:ext cx="9144001" cy="351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86200"/>
            <a:ext cx="8839200" cy="146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1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 smtClean="0">
                <a:solidFill>
                  <a:srgbClr val="0000CC"/>
                </a:solidFill>
              </a:rPr>
              <a:t>Machine Learning is the next big Technology</a:t>
            </a:r>
          </a:p>
        </p:txBody>
      </p:sp>
      <p:sp>
        <p:nvSpPr>
          <p:cNvPr id="6147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“A breakthrough in machine learning would be worth</a:t>
            </a:r>
            <a:br>
              <a:rPr lang="en-US" altLang="en-US" sz="2400" dirty="0" smtClean="0"/>
            </a:br>
            <a:r>
              <a:rPr lang="en-US" altLang="en-US" sz="2400" dirty="0" smtClean="0"/>
              <a:t>ten </a:t>
            </a:r>
            <a:r>
              <a:rPr lang="en-US" altLang="en-US" sz="2400" dirty="0" err="1" smtClean="0"/>
              <a:t>Microsofts</a:t>
            </a:r>
            <a:r>
              <a:rPr lang="en-US" altLang="en-US" sz="2400" dirty="0" smtClean="0"/>
              <a:t>” </a:t>
            </a:r>
            <a:r>
              <a:rPr lang="en-US" altLang="en-US" sz="2200" dirty="0" smtClean="0"/>
              <a:t>(</a:t>
            </a:r>
            <a:r>
              <a:rPr lang="en-US" altLang="en-US" sz="2200" b="1" dirty="0" smtClean="0"/>
              <a:t>Bill Gates</a:t>
            </a:r>
            <a:r>
              <a:rPr lang="en-US" altLang="en-US" sz="2200" dirty="0" smtClean="0"/>
              <a:t>, Chairman, </a:t>
            </a:r>
            <a:r>
              <a:rPr lang="en-US" altLang="en-US" sz="2200" b="1" dirty="0" smtClean="0"/>
              <a:t>Microsoft</a:t>
            </a:r>
            <a:r>
              <a:rPr lang="en-US" altLang="en-US" sz="2200" dirty="0" smtClean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“Machine learning is the next Internet” </a:t>
            </a:r>
            <a:br>
              <a:rPr lang="en-US" altLang="en-US" sz="2400" dirty="0" smtClean="0"/>
            </a:br>
            <a:r>
              <a:rPr lang="en-US" altLang="en-US" sz="2200" dirty="0" smtClean="0"/>
              <a:t>(</a:t>
            </a:r>
            <a:r>
              <a:rPr lang="en-US" altLang="en-US" sz="2200" b="1" dirty="0" smtClean="0"/>
              <a:t>Tony Tether</a:t>
            </a:r>
            <a:r>
              <a:rPr lang="en-US" altLang="en-US" sz="2200" dirty="0" smtClean="0"/>
              <a:t>, Director, </a:t>
            </a:r>
            <a:r>
              <a:rPr lang="en-US" altLang="en-US" sz="2200" b="1" dirty="0" smtClean="0"/>
              <a:t>DARPA</a:t>
            </a:r>
            <a:r>
              <a:rPr lang="en-US" altLang="en-US" sz="2200" dirty="0" smtClean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Machine learning is the hot new thing” </a:t>
            </a:r>
            <a:br>
              <a:rPr lang="en-US" altLang="en-US" sz="2400" dirty="0" smtClean="0"/>
            </a:br>
            <a:r>
              <a:rPr lang="en-US" altLang="en-US" sz="2200" dirty="0" smtClean="0"/>
              <a:t>(</a:t>
            </a:r>
            <a:r>
              <a:rPr lang="en-US" altLang="en-US" sz="2200" b="1" dirty="0" smtClean="0"/>
              <a:t>John Hennessy</a:t>
            </a:r>
            <a:r>
              <a:rPr lang="en-US" altLang="en-US" sz="2200" dirty="0" smtClean="0"/>
              <a:t>, President, </a:t>
            </a:r>
            <a:r>
              <a:rPr lang="en-US" altLang="en-US" sz="2200" b="1" dirty="0" smtClean="0"/>
              <a:t>Stanford</a:t>
            </a:r>
            <a:r>
              <a:rPr lang="en-US" altLang="en-US" sz="2200" dirty="0" smtClean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“Web rankings today are mostly a matter of machine learning” </a:t>
            </a:r>
            <a:r>
              <a:rPr lang="en-US" altLang="en-US" sz="2200" dirty="0" smtClean="0"/>
              <a:t>(</a:t>
            </a:r>
            <a:r>
              <a:rPr lang="en-US" altLang="en-US" sz="2200" dirty="0" err="1" smtClean="0"/>
              <a:t>Prabhakar</a:t>
            </a:r>
            <a:r>
              <a:rPr lang="en-US" altLang="en-US" sz="2200" dirty="0" smtClean="0"/>
              <a:t> </a:t>
            </a:r>
            <a:r>
              <a:rPr lang="en-US" altLang="en-US" sz="2200" dirty="0" err="1" smtClean="0"/>
              <a:t>Raghavan</a:t>
            </a:r>
            <a:r>
              <a:rPr lang="en-US" altLang="en-US" sz="2200" dirty="0" smtClean="0"/>
              <a:t>, Dir. Research, Yahoo)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“Machine learning is going to result in a real revolution” </a:t>
            </a:r>
            <a:r>
              <a:rPr lang="en-US" altLang="en-US" sz="2200" dirty="0" smtClean="0"/>
              <a:t>(Greg Papadopoulos, CTO, Sun)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“Machine learning is today’s discontinuity” </a:t>
            </a:r>
            <a:br>
              <a:rPr lang="en-US" altLang="en-US" sz="2400" dirty="0" smtClean="0"/>
            </a:br>
            <a:r>
              <a:rPr lang="en-US" altLang="en-US" sz="2200" dirty="0" smtClean="0"/>
              <a:t>(Jerry Yang, CEO, Yahoo)</a:t>
            </a:r>
          </a:p>
          <a:p>
            <a:pPr eaLnBrk="1" hangingPunct="1">
              <a:lnSpc>
                <a:spcPct val="90000"/>
              </a:lnSpc>
            </a:pPr>
            <a:endParaRPr lang="en-US" altLang="en-US" sz="22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4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00CC"/>
                </a:solidFill>
              </a:rPr>
              <a:t>Exams, HW Assignments</a:t>
            </a:r>
            <a:br>
              <a:rPr lang="en-US" sz="3600" b="1" dirty="0" smtClean="0">
                <a:solidFill>
                  <a:srgbClr val="0000CC"/>
                </a:solidFill>
              </a:rPr>
            </a:br>
            <a:r>
              <a:rPr lang="en-US" sz="3600" b="1" dirty="0" smtClean="0">
                <a:solidFill>
                  <a:srgbClr val="0000CC"/>
                </a:solidFill>
              </a:rPr>
              <a:t>and Project</a:t>
            </a:r>
            <a:endParaRPr lang="en-US" sz="3600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371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   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Mid-term Exam </a:t>
            </a:r>
            <a:r>
              <a:rPr lang="en-US" dirty="0" smtClean="0"/>
              <a:t>(</a:t>
            </a:r>
            <a:r>
              <a:rPr lang="en-US" b="1" dirty="0" smtClean="0"/>
              <a:t>5</a:t>
            </a:r>
            <a:r>
              <a:rPr lang="en-US" b="1" baseline="30000" dirty="0" smtClean="0"/>
              <a:t>th</a:t>
            </a:r>
            <a:r>
              <a:rPr lang="en-US" b="1" dirty="0" smtClean="0"/>
              <a:t> November</a:t>
            </a:r>
            <a:r>
              <a:rPr lang="en-US" dirty="0" smtClean="0"/>
              <a:t>)         </a:t>
            </a:r>
            <a:r>
              <a:rPr lang="en-US" dirty="0" smtClean="0"/>
              <a:t>30%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Class </a:t>
            </a:r>
            <a:r>
              <a:rPr lang="en-US" dirty="0"/>
              <a:t>Participation + </a:t>
            </a:r>
            <a:r>
              <a:rPr lang="en-US" dirty="0" smtClean="0"/>
              <a:t>Attendance           5%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Group </a:t>
            </a:r>
            <a:r>
              <a:rPr lang="en-US" dirty="0"/>
              <a:t>Project – 2 phases </a:t>
            </a:r>
            <a:r>
              <a:rPr lang="en-US" dirty="0" smtClean="0"/>
              <a:t>                    35%                 </a:t>
            </a:r>
          </a:p>
          <a:p>
            <a:r>
              <a:rPr lang="en-US" dirty="0"/>
              <a:t> </a:t>
            </a:r>
            <a:r>
              <a:rPr lang="en-US" dirty="0" smtClean="0"/>
              <a:t>Home works assignments(6)               30%</a:t>
            </a:r>
          </a:p>
          <a:p>
            <a:r>
              <a:rPr lang="en-US" dirty="0" smtClean="0"/>
              <a:t>Class Participation  is </a:t>
            </a:r>
            <a:r>
              <a:rPr lang="en-US" b="1" dirty="0" smtClean="0">
                <a:solidFill>
                  <a:srgbClr val="7030A0"/>
                </a:solidFill>
              </a:rPr>
              <a:t>Student’s responsibility.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Group Project: </a:t>
            </a:r>
            <a:r>
              <a:rPr lang="en-US" dirty="0" smtClean="0"/>
              <a:t>Each group to have 3 students.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PLEASE DO NOT use your cell phone or Text in class.  Turn off the cell phone</a:t>
            </a: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382000" cy="1173163"/>
          </a:xfrm>
        </p:spPr>
        <p:txBody>
          <a:bodyPr/>
          <a:lstStyle/>
          <a:p>
            <a:pPr eaLnBrk="1" hangingPunct="1"/>
            <a:r>
              <a:rPr lang="en-US" altLang="en-US" b="1" dirty="0" smtClean="0">
                <a:solidFill>
                  <a:srgbClr val="0000CC"/>
                </a:solidFill>
              </a:rPr>
              <a:t>So What Is Machine Learning?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smtClean="0"/>
              <a:t>Automating the “</a:t>
            </a:r>
            <a:r>
              <a:rPr lang="en-US" altLang="en-US" sz="2800" b="1" dirty="0" smtClean="0"/>
              <a:t>automation</a:t>
            </a:r>
            <a:r>
              <a:rPr lang="en-US" altLang="en-US" sz="2800" dirty="0" smtClean="0"/>
              <a:t>”</a:t>
            </a:r>
          </a:p>
          <a:p>
            <a:pPr eaLnBrk="1" hangingPunct="1"/>
            <a:r>
              <a:rPr lang="en-US" altLang="en-US" sz="2800" dirty="0" smtClean="0"/>
              <a:t>Getting computers to program themselves</a:t>
            </a:r>
          </a:p>
          <a:p>
            <a:pPr eaLnBrk="1" hangingPunct="1"/>
            <a:r>
              <a:rPr lang="en-US" altLang="en-US" sz="2800" dirty="0" smtClean="0"/>
              <a:t>Writing software is the bottleneck</a:t>
            </a:r>
          </a:p>
          <a:p>
            <a:pPr eaLnBrk="1" hangingPunct="1"/>
            <a:r>
              <a:rPr lang="en-US" altLang="en-US" sz="2800" dirty="0" smtClean="0"/>
              <a:t>Let the data do the work instead!</a:t>
            </a:r>
          </a:p>
          <a:p>
            <a:pPr marL="0" indent="0" eaLnBrk="1" hangingPunct="1">
              <a:buNone/>
            </a:pPr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624961"/>
            <a:ext cx="43719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AI, ML, and Deep Learning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599"/>
            <a:ext cx="9234357" cy="41802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533400"/>
            <a:ext cx="8305800" cy="5181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b="1" dirty="0" smtClean="0">
                <a:solidFill>
                  <a:schemeClr val="accent2"/>
                </a:solidFill>
              </a:rPr>
              <a:t>  		</a:t>
            </a:r>
            <a:r>
              <a:rPr lang="en-US" altLang="en-US" sz="4000" b="1" dirty="0" smtClean="0">
                <a:solidFill>
                  <a:srgbClr val="0000CC"/>
                </a:solidFill>
              </a:rPr>
              <a:t>Traditional Programming</a:t>
            </a:r>
            <a:endParaRPr lang="en-US" altLang="en-US" b="1" dirty="0" smtClean="0">
              <a:solidFill>
                <a:srgbClr val="0000CC"/>
              </a:solidFill>
            </a:endParaRP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b="1" dirty="0" smtClean="0">
              <a:solidFill>
                <a:schemeClr val="accent2"/>
              </a:solidFill>
            </a:endParaRPr>
          </a:p>
          <a:p>
            <a:pPr eaLnBrk="1" hangingPunct="1">
              <a:buFontTx/>
              <a:buNone/>
            </a:pPr>
            <a:r>
              <a:rPr lang="en-US" altLang="en-US" b="1" dirty="0" smtClean="0">
                <a:solidFill>
                  <a:schemeClr val="accent2"/>
                </a:solidFill>
              </a:rPr>
              <a:t>  			   </a:t>
            </a:r>
            <a:r>
              <a:rPr lang="en-US" altLang="en-US" sz="3600" b="1" dirty="0" smtClean="0">
                <a:solidFill>
                  <a:srgbClr val="0000CC"/>
                </a:solidFill>
              </a:rPr>
              <a:t>Machine Learning</a:t>
            </a:r>
            <a:endParaRPr lang="en-US" altLang="en-US" b="1" dirty="0" smtClean="0">
              <a:solidFill>
                <a:srgbClr val="0000CC"/>
              </a:solidFill>
            </a:endParaRPr>
          </a:p>
        </p:txBody>
      </p:sp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3352800" y="16002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3200"/>
              <a:t>Computer</a:t>
            </a:r>
          </a:p>
        </p:txBody>
      </p:sp>
      <p:sp>
        <p:nvSpPr>
          <p:cNvPr id="8196" name="Line 6"/>
          <p:cNvSpPr>
            <a:spLocks noChangeShapeType="1"/>
          </p:cNvSpPr>
          <p:nvPr/>
        </p:nvSpPr>
        <p:spPr bwMode="auto">
          <a:xfrm>
            <a:off x="2438400" y="20574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7" name="Line 7"/>
          <p:cNvSpPr>
            <a:spLocks noChangeShapeType="1"/>
          </p:cNvSpPr>
          <p:nvPr/>
        </p:nvSpPr>
        <p:spPr bwMode="auto">
          <a:xfrm>
            <a:off x="2438400" y="27432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8" name="Line 8"/>
          <p:cNvSpPr>
            <a:spLocks noChangeShapeType="1"/>
          </p:cNvSpPr>
          <p:nvPr/>
        </p:nvSpPr>
        <p:spPr bwMode="auto">
          <a:xfrm>
            <a:off x="6019800" y="22860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9" name="Text Box 10"/>
          <p:cNvSpPr txBox="1">
            <a:spLocks noChangeArrowheads="1"/>
          </p:cNvSpPr>
          <p:nvPr/>
        </p:nvSpPr>
        <p:spPr bwMode="auto">
          <a:xfrm>
            <a:off x="1355725" y="1692275"/>
            <a:ext cx="1041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Data</a:t>
            </a:r>
          </a:p>
        </p:txBody>
      </p:sp>
      <p:sp>
        <p:nvSpPr>
          <p:cNvPr id="8200" name="Text Box 11"/>
          <p:cNvSpPr txBox="1">
            <a:spLocks noChangeArrowheads="1"/>
          </p:cNvSpPr>
          <p:nvPr/>
        </p:nvSpPr>
        <p:spPr bwMode="auto">
          <a:xfrm>
            <a:off x="685800" y="2362200"/>
            <a:ext cx="1739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200"/>
              <a:t>Program</a:t>
            </a:r>
          </a:p>
        </p:txBody>
      </p:sp>
      <p:sp>
        <p:nvSpPr>
          <p:cNvPr id="8201" name="Text Box 12"/>
          <p:cNvSpPr txBox="1">
            <a:spLocks noChangeArrowheads="1"/>
          </p:cNvSpPr>
          <p:nvPr/>
        </p:nvSpPr>
        <p:spPr bwMode="auto">
          <a:xfrm>
            <a:off x="6781800" y="1981200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Output</a:t>
            </a:r>
          </a:p>
        </p:txBody>
      </p:sp>
      <p:sp>
        <p:nvSpPr>
          <p:cNvPr id="8202" name="Rectangle 19"/>
          <p:cNvSpPr>
            <a:spLocks noChangeArrowheads="1"/>
          </p:cNvSpPr>
          <p:nvPr/>
        </p:nvSpPr>
        <p:spPr bwMode="auto">
          <a:xfrm>
            <a:off x="3429000" y="44196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3200" dirty="0"/>
              <a:t>Computer</a:t>
            </a:r>
          </a:p>
        </p:txBody>
      </p:sp>
      <p:sp>
        <p:nvSpPr>
          <p:cNvPr id="8203" name="Line 20"/>
          <p:cNvSpPr>
            <a:spLocks noChangeShapeType="1"/>
          </p:cNvSpPr>
          <p:nvPr/>
        </p:nvSpPr>
        <p:spPr bwMode="auto">
          <a:xfrm>
            <a:off x="2514600" y="4847677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4" name="Line 21"/>
          <p:cNvSpPr>
            <a:spLocks noChangeShapeType="1"/>
          </p:cNvSpPr>
          <p:nvPr/>
        </p:nvSpPr>
        <p:spPr bwMode="auto">
          <a:xfrm>
            <a:off x="2514600" y="5533477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5" name="Line 22"/>
          <p:cNvSpPr>
            <a:spLocks noChangeShapeType="1"/>
          </p:cNvSpPr>
          <p:nvPr/>
        </p:nvSpPr>
        <p:spPr bwMode="auto">
          <a:xfrm>
            <a:off x="6096000" y="51054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6" name="Text Box 23"/>
          <p:cNvSpPr txBox="1">
            <a:spLocks noChangeArrowheads="1"/>
          </p:cNvSpPr>
          <p:nvPr/>
        </p:nvSpPr>
        <p:spPr bwMode="auto">
          <a:xfrm>
            <a:off x="1431925" y="4482552"/>
            <a:ext cx="1041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Data</a:t>
            </a:r>
          </a:p>
        </p:txBody>
      </p:sp>
      <p:sp>
        <p:nvSpPr>
          <p:cNvPr id="8207" name="Text Box 24"/>
          <p:cNvSpPr txBox="1">
            <a:spLocks noChangeArrowheads="1"/>
          </p:cNvSpPr>
          <p:nvPr/>
        </p:nvSpPr>
        <p:spPr bwMode="auto">
          <a:xfrm>
            <a:off x="1066800" y="5228677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Output</a:t>
            </a:r>
          </a:p>
        </p:txBody>
      </p:sp>
      <p:sp>
        <p:nvSpPr>
          <p:cNvPr id="8208" name="Text Box 25"/>
          <p:cNvSpPr txBox="1">
            <a:spLocks noChangeArrowheads="1"/>
          </p:cNvSpPr>
          <p:nvPr/>
        </p:nvSpPr>
        <p:spPr bwMode="auto">
          <a:xfrm>
            <a:off x="6858000" y="4800600"/>
            <a:ext cx="1739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200" dirty="0"/>
              <a:t>Program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uiExpand="1" build="p"/>
      <p:bldP spid="8195" grpId="0" animBg="1"/>
      <p:bldP spid="8196" grpId="0" animBg="1"/>
      <p:bldP spid="8197" grpId="0" animBg="1"/>
      <p:bldP spid="8198" grpId="0" animBg="1"/>
      <p:bldP spid="8199" grpId="0"/>
      <p:bldP spid="8200" grpId="0"/>
      <p:bldP spid="8201" grpId="0"/>
      <p:bldP spid="8202" grpId="0" animBg="1"/>
      <p:bldP spid="8203" grpId="0" animBg="1"/>
      <p:bldP spid="8204" grpId="0" animBg="1"/>
      <p:bldP spid="8205" grpId="0" animBg="1"/>
      <p:bldP spid="8206" grpId="0"/>
      <p:bldP spid="8207" grpId="0"/>
      <p:bldP spid="820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47800" y="29718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00CC"/>
                </a:solidFill>
              </a:rPr>
              <a:t>Some Successful Applications of Data Mining</a:t>
            </a:r>
            <a:endParaRPr lang="en-US" sz="36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13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b="1" dirty="0" smtClean="0">
                <a:solidFill>
                  <a:srgbClr val="0000CC"/>
                </a:solidFill>
              </a:rPr>
              <a:t>Successful Applications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06095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Web search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Computational biology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Finance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E-commerce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Space exploration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Robotics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Information extraction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Social networks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Machine Translation</a:t>
            </a:r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Applications </a:t>
            </a:r>
            <a:r>
              <a:rPr lang="en-US" altLang="en-US" sz="2800" dirty="0"/>
              <a:t>in Finance (</a:t>
            </a:r>
            <a:r>
              <a:rPr lang="en-US" altLang="en-US" sz="2800" dirty="0">
                <a:hlinkClick r:id="rId2"/>
              </a:rPr>
              <a:t>https://</a:t>
            </a:r>
            <a:r>
              <a:rPr lang="en-US" altLang="en-US" sz="2800" dirty="0" smtClean="0">
                <a:hlinkClick r:id="rId2"/>
              </a:rPr>
              <a:t>www.techemergence.com/machine-learning-in-finance</a:t>
            </a:r>
            <a:r>
              <a:rPr lang="en-US" altLang="en-US" sz="2800" dirty="0" smtClean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286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00CC"/>
                </a:solidFill>
              </a:rPr>
              <a:t>IBM Watson wins Jeopardy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5486400"/>
            <a:ext cx="861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Natural Language Processing + Machine Learning  </a:t>
            </a:r>
            <a:r>
              <a:rPr lang="en-US" sz="3200" b="1" dirty="0" smtClean="0">
                <a:solidFill>
                  <a:srgbClr val="00B050"/>
                </a:solidFill>
                <a:sym typeface="Wingdings" panose="05000000000000000000" pitchFamily="2" charset="2"/>
              </a:rPr>
              <a:t>        Beat Grand Champions</a:t>
            </a:r>
            <a:endParaRPr lang="en-US" sz="3200" b="1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45274"/>
            <a:ext cx="7586492" cy="426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1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3976" y="573463"/>
            <a:ext cx="4651086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0344" marR="4559" indent="-689517"/>
            <a:r>
              <a:rPr sz="3900" dirty="0" smtClean="0">
                <a:latin typeface="Times New Roman"/>
                <a:cs typeface="Times New Roman"/>
              </a:rPr>
              <a:t> </a:t>
            </a:r>
            <a:r>
              <a:rPr lang="en-US" sz="4000" b="1" spc="4" dirty="0">
                <a:solidFill>
                  <a:srgbClr val="0000CC"/>
                </a:solidFill>
                <a:latin typeface="Times New Roman"/>
                <a:cs typeface="Times New Roman"/>
              </a:rPr>
              <a:t>O</a:t>
            </a:r>
            <a:r>
              <a:rPr sz="4000" b="1" spc="4" dirty="0" smtClean="0">
                <a:solidFill>
                  <a:srgbClr val="0000CC"/>
                </a:solidFill>
                <a:latin typeface="Times New Roman"/>
                <a:cs typeface="Times New Roman"/>
              </a:rPr>
              <a:t>b</a:t>
            </a:r>
            <a:r>
              <a:rPr sz="4000" b="1" spc="-4" dirty="0" smtClean="0">
                <a:solidFill>
                  <a:srgbClr val="0000CC"/>
                </a:solidFill>
                <a:latin typeface="Times New Roman"/>
                <a:cs typeface="Times New Roman"/>
              </a:rPr>
              <a:t>j</a:t>
            </a:r>
            <a:r>
              <a:rPr sz="4000" b="1" dirty="0" smtClean="0">
                <a:solidFill>
                  <a:srgbClr val="0000CC"/>
                </a:solidFill>
                <a:latin typeface="Times New Roman"/>
                <a:cs typeface="Times New Roman"/>
              </a:rPr>
              <a:t>ect</a:t>
            </a:r>
            <a:r>
              <a:rPr sz="4000" b="1" spc="-40" dirty="0" smtClean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4000" b="1" spc="4" dirty="0">
                <a:solidFill>
                  <a:srgbClr val="0000CC"/>
                </a:solidFill>
                <a:latin typeface="Times New Roman"/>
                <a:cs typeface="Times New Roman"/>
              </a:rPr>
              <a:t>d</a:t>
            </a:r>
            <a:r>
              <a:rPr sz="4000" b="1" dirty="0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sz="4000" b="1" spc="-4" dirty="0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sz="4000" b="1" dirty="0">
                <a:solidFill>
                  <a:srgbClr val="0000CC"/>
                </a:solidFill>
                <a:latin typeface="Times New Roman"/>
                <a:cs typeface="Times New Roman"/>
              </a:rPr>
              <a:t>ec</a:t>
            </a:r>
            <a:r>
              <a:rPr sz="4000" b="1" spc="-4" dirty="0">
                <a:solidFill>
                  <a:srgbClr val="0000CC"/>
                </a:solidFill>
                <a:latin typeface="Times New Roman"/>
                <a:cs typeface="Times New Roman"/>
              </a:rPr>
              <a:t>ti</a:t>
            </a:r>
            <a:r>
              <a:rPr sz="4000" b="1" spc="4" dirty="0">
                <a:solidFill>
                  <a:srgbClr val="0000CC"/>
                </a:solidFill>
                <a:latin typeface="Times New Roman"/>
                <a:cs typeface="Times New Roman"/>
              </a:rPr>
              <a:t>o</a:t>
            </a:r>
            <a:r>
              <a:rPr sz="4000" b="1" dirty="0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endParaRPr sz="3900" b="1" dirty="0">
              <a:solidFill>
                <a:srgbClr val="0000CC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6333" y="1953857"/>
            <a:ext cx="1961804" cy="1428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8934" y="1953857"/>
            <a:ext cx="1963188" cy="14280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6333" y="3340248"/>
            <a:ext cx="1961804" cy="88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12919" y="1953857"/>
            <a:ext cx="1963189" cy="14280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8934" y="3340248"/>
            <a:ext cx="1963188" cy="887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12919" y="3340248"/>
            <a:ext cx="1963189" cy="887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66905" y="1953857"/>
            <a:ext cx="1961803" cy="14280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66905" y="3340248"/>
            <a:ext cx="1961803" cy="887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6333" y="3429001"/>
            <a:ext cx="1961804" cy="13393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58934" y="3429001"/>
            <a:ext cx="1963188" cy="13393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12919" y="3429001"/>
            <a:ext cx="1963189" cy="13393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66905" y="3429001"/>
            <a:ext cx="1961803" cy="133932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6333" y="4726641"/>
            <a:ext cx="1961804" cy="142942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58934" y="4726641"/>
            <a:ext cx="1963188" cy="14294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12919" y="4726641"/>
            <a:ext cx="1963189" cy="142942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66905" y="4726641"/>
            <a:ext cx="1961803" cy="142942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219200" y="6248399"/>
            <a:ext cx="7042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CC"/>
                </a:solidFill>
              </a:rPr>
              <a:t>Object Detection through Machine Learning</a:t>
            </a:r>
            <a:endParaRPr lang="en-US" sz="2400" b="1" dirty="0">
              <a:solidFill>
                <a:srgbClr val="0000CC"/>
              </a:solidFill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8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GB" altLang="en-US" sz="4400" b="1" dirty="0">
                <a:solidFill>
                  <a:srgbClr val="0000CC"/>
                </a:solidFill>
                <a:latin typeface="Comic Sans MS" pitchFamily="66" charset="0"/>
              </a:rPr>
              <a:t>Face detection</a:t>
            </a:r>
            <a:endParaRPr lang="en-US" altLang="en-US" sz="4400" b="1" dirty="0">
              <a:solidFill>
                <a:srgbClr val="0000CC"/>
              </a:solidFill>
              <a:latin typeface="Comic Sans MS" pitchFamily="66" charset="0"/>
            </a:endParaRPr>
          </a:p>
        </p:txBody>
      </p:sp>
      <p:pic>
        <p:nvPicPr>
          <p:cNvPr id="8195" name="Picture 8" descr="face_detection2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133600"/>
            <a:ext cx="5976937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9"/>
          <p:cNvSpPr>
            <a:spLocks noChangeArrowheads="1"/>
          </p:cNvSpPr>
          <p:nvPr/>
        </p:nvSpPr>
        <p:spPr bwMode="auto">
          <a:xfrm>
            <a:off x="2268538" y="4076700"/>
            <a:ext cx="574675" cy="576263"/>
          </a:xfrm>
          <a:prstGeom prst="rect">
            <a:avLst/>
          </a:prstGeom>
          <a:noFill/>
          <a:ln w="76200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7" name="Rectangle 13"/>
          <p:cNvSpPr>
            <a:spLocks noChangeArrowheads="1"/>
          </p:cNvSpPr>
          <p:nvPr/>
        </p:nvSpPr>
        <p:spPr bwMode="auto">
          <a:xfrm>
            <a:off x="909638" y="1462088"/>
            <a:ext cx="467042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rtl="0"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en-US"/>
              <a:t>discriminating human faces from non faces.</a:t>
            </a:r>
          </a:p>
        </p:txBody>
      </p:sp>
      <p:sp>
        <p:nvSpPr>
          <p:cNvPr id="8198" name="Rectangle 14"/>
          <p:cNvSpPr>
            <a:spLocks noChangeArrowheads="1"/>
          </p:cNvSpPr>
          <p:nvPr/>
        </p:nvSpPr>
        <p:spPr bwMode="auto">
          <a:xfrm>
            <a:off x="3421063" y="4005263"/>
            <a:ext cx="574675" cy="576262"/>
          </a:xfrm>
          <a:prstGeom prst="rect">
            <a:avLst/>
          </a:prstGeom>
          <a:noFill/>
          <a:ln w="76200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Rectangle 15"/>
          <p:cNvSpPr>
            <a:spLocks noChangeArrowheads="1"/>
          </p:cNvSpPr>
          <p:nvPr/>
        </p:nvSpPr>
        <p:spPr bwMode="auto">
          <a:xfrm>
            <a:off x="4141788" y="4292600"/>
            <a:ext cx="574675" cy="576263"/>
          </a:xfrm>
          <a:prstGeom prst="rect">
            <a:avLst/>
          </a:prstGeom>
          <a:noFill/>
          <a:ln w="76200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0" name="Rectangle 16"/>
          <p:cNvSpPr>
            <a:spLocks noChangeArrowheads="1"/>
          </p:cNvSpPr>
          <p:nvPr/>
        </p:nvSpPr>
        <p:spPr bwMode="auto">
          <a:xfrm>
            <a:off x="4789488" y="4076700"/>
            <a:ext cx="574675" cy="576263"/>
          </a:xfrm>
          <a:prstGeom prst="rect">
            <a:avLst/>
          </a:prstGeom>
          <a:noFill/>
          <a:ln w="76200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7"/>
            <a:r>
              <a:rPr lang="en-US" b="1" dirty="0" smtClean="0">
                <a:solidFill>
                  <a:srgbClr val="0000CC"/>
                </a:solidFill>
              </a:rPr>
              <a:t>Gesture Recognition</a:t>
            </a:r>
            <a:endParaRPr b="1" dirty="0">
              <a:solidFill>
                <a:srgbClr val="0000CC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2602" y="1295400"/>
            <a:ext cx="7680959" cy="4194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75854" y="6019800"/>
            <a:ext cx="7680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CC"/>
                </a:solidFill>
              </a:rPr>
              <a:t>Gesture Recognition through Machine Learning</a:t>
            </a:r>
            <a:endParaRPr lang="en-US" sz="2800" b="1" dirty="0">
              <a:solidFill>
                <a:srgbClr val="0000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654302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http://www.nickgillian.com/archive/teaching/workshops/mitiap2013/IAP_Session1.pdf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1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CDA27-64CA-4051-8C17-A2A3FED8FC17}" type="slidenum">
              <a:rPr lang="en-US"/>
              <a:pPr/>
              <a:t>29</a:t>
            </a:fld>
            <a:endParaRPr lang="en-US"/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318052" y="996802"/>
            <a:ext cx="845820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 dirty="0">
                <a:latin typeface="Courier New" pitchFamily="49" charset="0"/>
              </a:rPr>
              <a:t>Dear SIR,</a:t>
            </a:r>
          </a:p>
          <a:p>
            <a:pPr algn="l"/>
            <a:endParaRPr lang="en-US" sz="2000" b="1" dirty="0">
              <a:latin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</a:rPr>
              <a:t>I am Mr. John Coleman and my sister is Miss Rose </a:t>
            </a:r>
            <a:r>
              <a:rPr lang="en-US" sz="2000" b="1" dirty="0" err="1">
                <a:latin typeface="Courier New" pitchFamily="49" charset="0"/>
              </a:rPr>
              <a:t>Colemen</a:t>
            </a:r>
            <a:r>
              <a:rPr lang="en-US" sz="2000" b="1" dirty="0">
                <a:latin typeface="Courier New" pitchFamily="49" charset="0"/>
              </a:rPr>
              <a:t>, we are the children of late Chief Paul </a:t>
            </a:r>
            <a:r>
              <a:rPr lang="en-US" sz="2000" b="1" dirty="0" err="1">
                <a:latin typeface="Courier New" pitchFamily="49" charset="0"/>
              </a:rPr>
              <a:t>Colemen</a:t>
            </a:r>
            <a:r>
              <a:rPr lang="en-US" sz="2000" b="1" dirty="0">
                <a:latin typeface="Courier New" pitchFamily="49" charset="0"/>
              </a:rPr>
              <a:t> from Sierra Leone. I am writing you in absolute confidence primarily to seek your assistance to transfer our cash of twenty one Million Dollars ($</a:t>
            </a:r>
            <a:r>
              <a:rPr lang="en-US" sz="2000" b="1" dirty="0" smtClean="0">
                <a:latin typeface="Courier New" pitchFamily="49" charset="0"/>
              </a:rPr>
              <a:t>21,000,000.00</a:t>
            </a:r>
            <a:r>
              <a:rPr lang="en-US" sz="2000" b="1" dirty="0">
                <a:latin typeface="Courier New" pitchFamily="49" charset="0"/>
              </a:rPr>
              <a:t>) now in the custody of a private Security trust firm in Europe the money is in trunk boxes deposited and declared as family valuables by my late father as a matter of fact the company does not know the content as money, although my father made them to under stand that the boxes belongs to his foreign partner.</a:t>
            </a:r>
          </a:p>
          <a:p>
            <a:pPr algn="l"/>
            <a:r>
              <a:rPr lang="en-US" sz="2000" b="1" dirty="0">
                <a:latin typeface="Courier New" pitchFamily="49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19300" y="288916"/>
            <a:ext cx="582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00CC"/>
                </a:solidFill>
                <a:latin typeface="+mn-lt"/>
              </a:rPr>
              <a:t>SPAM </a:t>
            </a:r>
            <a:r>
              <a:rPr lang="en-US" sz="4000" b="1" dirty="0" smtClean="0">
                <a:solidFill>
                  <a:srgbClr val="0000CC"/>
                </a:solidFill>
              </a:rPr>
              <a:t>Email Detection</a:t>
            </a:r>
            <a:endParaRPr lang="en-US" sz="4000" b="1" dirty="0">
              <a:solidFill>
                <a:srgbClr val="0000C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5867400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CC"/>
                </a:solidFill>
              </a:rPr>
              <a:t>Text Classification to Detect SPAM email</a:t>
            </a:r>
            <a:endParaRPr lang="en-US" sz="32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58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Dr. Kamesam</a:t>
            </a:r>
            <a:endParaRPr lang="en-US" dirty="0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534400" cy="4876800"/>
          </a:xfrm>
        </p:spPr>
        <p:txBody>
          <a:bodyPr/>
          <a:lstStyle/>
          <a:p>
            <a:pPr>
              <a:defRPr/>
            </a:pPr>
            <a:r>
              <a:rPr lang="en-US" sz="2000" b="1" dirty="0" smtClean="0">
                <a:solidFill>
                  <a:srgbClr val="00B050"/>
                </a:solidFill>
              </a:rPr>
              <a:t>Ph.D</a:t>
            </a:r>
            <a:r>
              <a:rPr lang="en-US" sz="2000" b="1" dirty="0">
                <a:solidFill>
                  <a:srgbClr val="00B050"/>
                </a:solidFill>
              </a:rPr>
              <a:t>. in Operations Research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-</a:t>
            </a:r>
            <a:r>
              <a:rPr lang="en-US" sz="2000" dirty="0" smtClean="0"/>
              <a:t> Univ. of </a:t>
            </a:r>
            <a:r>
              <a:rPr lang="en-US" sz="2000" dirty="0"/>
              <a:t>Wisconsin</a:t>
            </a:r>
            <a:r>
              <a:rPr lang="en-US" sz="2000" dirty="0" smtClean="0"/>
              <a:t>, Madison  </a:t>
            </a:r>
            <a:endParaRPr lang="en-US" sz="2000" dirty="0"/>
          </a:p>
          <a:p>
            <a:pPr>
              <a:defRPr/>
            </a:pPr>
            <a:r>
              <a:rPr lang="en-US" sz="2000" b="1" dirty="0" smtClean="0">
                <a:solidFill>
                  <a:srgbClr val="00B050"/>
                </a:solidFill>
              </a:rPr>
              <a:t>M.S    in Operations Research</a:t>
            </a:r>
            <a:r>
              <a:rPr lang="en-US" sz="2000" dirty="0" smtClean="0"/>
              <a:t> - Univ. of Wisconsin, Madison</a:t>
            </a:r>
            <a:endParaRPr lang="en-US" sz="2000" dirty="0"/>
          </a:p>
          <a:p>
            <a:pPr>
              <a:defRPr/>
            </a:pPr>
            <a:r>
              <a:rPr lang="en-US" sz="2000" b="1" dirty="0">
                <a:solidFill>
                  <a:srgbClr val="339966"/>
                </a:solidFill>
              </a:rPr>
              <a:t>P.G. Diploma in O.R.                 </a:t>
            </a:r>
            <a:r>
              <a:rPr lang="en-US" sz="2000" dirty="0"/>
              <a:t>- Indian Statistical Institute, </a:t>
            </a:r>
            <a:r>
              <a:rPr lang="en-US" sz="2000" dirty="0" smtClean="0"/>
              <a:t>Calcutta</a:t>
            </a:r>
            <a:endParaRPr lang="en-US" sz="2000" b="1" dirty="0" smtClean="0">
              <a:solidFill>
                <a:srgbClr val="00B050"/>
              </a:solidFill>
            </a:endParaRPr>
          </a:p>
          <a:p>
            <a:pPr>
              <a:defRPr/>
            </a:pPr>
            <a:r>
              <a:rPr lang="en-US" sz="2000" b="1" dirty="0" smtClean="0">
                <a:solidFill>
                  <a:srgbClr val="00B050"/>
                </a:solidFill>
              </a:rPr>
              <a:t>M.S</a:t>
            </a:r>
            <a:r>
              <a:rPr lang="en-US" sz="2000" b="1" dirty="0">
                <a:solidFill>
                  <a:srgbClr val="00B050"/>
                </a:solidFill>
              </a:rPr>
              <a:t>. in </a:t>
            </a:r>
            <a:r>
              <a:rPr lang="en-US" sz="2000" b="1" dirty="0" smtClean="0">
                <a:solidFill>
                  <a:srgbClr val="00B050"/>
                </a:solidFill>
              </a:rPr>
              <a:t>Statistics                      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dirty="0" smtClean="0"/>
              <a:t>- </a:t>
            </a:r>
            <a:r>
              <a:rPr lang="en-US" sz="2000" dirty="0"/>
              <a:t>Indian Statistical Institute, Calcutta</a:t>
            </a:r>
          </a:p>
          <a:p>
            <a:pPr>
              <a:defRPr/>
            </a:pPr>
            <a:r>
              <a:rPr lang="en-US" sz="2000" b="1" dirty="0" smtClean="0">
                <a:solidFill>
                  <a:srgbClr val="00B050"/>
                </a:solidFill>
              </a:rPr>
              <a:t>B.S</a:t>
            </a:r>
            <a:r>
              <a:rPr lang="en-US" sz="2000" b="1" dirty="0">
                <a:solidFill>
                  <a:srgbClr val="00B050"/>
                </a:solidFill>
              </a:rPr>
              <a:t>. (Honors) in Statistics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 smtClean="0">
                <a:solidFill>
                  <a:srgbClr val="00B050"/>
                </a:solidFill>
              </a:rPr>
              <a:t>      </a:t>
            </a:r>
            <a:r>
              <a:rPr lang="en-US" sz="2000" dirty="0" smtClean="0"/>
              <a:t>- </a:t>
            </a:r>
            <a:r>
              <a:rPr lang="en-US" sz="2000" dirty="0"/>
              <a:t>Indian Statistical Institute, </a:t>
            </a:r>
            <a:r>
              <a:rPr lang="en-US" sz="2000" dirty="0" smtClean="0"/>
              <a:t>Calcutta</a:t>
            </a:r>
          </a:p>
          <a:p>
            <a:pPr marL="0" indent="0">
              <a:buNone/>
              <a:defRPr/>
            </a:pPr>
            <a:r>
              <a:rPr lang="en-US" sz="2000" b="1" dirty="0" smtClean="0">
                <a:solidFill>
                  <a:srgbClr val="0000CC"/>
                </a:solidFill>
              </a:rPr>
              <a:t>Professor at </a:t>
            </a:r>
            <a:r>
              <a:rPr lang="en-US" sz="2000" b="1" dirty="0" smtClean="0">
                <a:solidFill>
                  <a:srgbClr val="993300"/>
                </a:solidFill>
              </a:rPr>
              <a:t>Fordham   University   </a:t>
            </a:r>
            <a:r>
              <a:rPr lang="en-US" sz="2000" b="1" dirty="0" smtClean="0">
                <a:solidFill>
                  <a:srgbClr val="0000CC"/>
                </a:solidFill>
              </a:rPr>
              <a:t>from  2012</a:t>
            </a:r>
            <a:endParaRPr lang="en-US" sz="2000" b="1" dirty="0">
              <a:solidFill>
                <a:srgbClr val="0000CC"/>
              </a:solidFill>
            </a:endParaRPr>
          </a:p>
          <a:p>
            <a:pPr marL="0" indent="0">
              <a:buNone/>
              <a:defRPr/>
            </a:pPr>
            <a:r>
              <a:rPr lang="en-US" sz="2000" b="1" dirty="0" smtClean="0">
                <a:solidFill>
                  <a:srgbClr val="0000CC"/>
                </a:solidFill>
              </a:rPr>
              <a:t>Experience</a:t>
            </a:r>
            <a:endParaRPr lang="en-US" sz="2000" b="1" dirty="0">
              <a:solidFill>
                <a:srgbClr val="0000CC"/>
              </a:solidFill>
            </a:endParaRPr>
          </a:p>
          <a:p>
            <a:pPr>
              <a:defRPr/>
            </a:pPr>
            <a:r>
              <a:rPr lang="en-US" sz="2000" dirty="0" smtClean="0"/>
              <a:t>28 years at </a:t>
            </a:r>
            <a:r>
              <a:rPr lang="en-US" sz="2000" b="1" dirty="0" smtClean="0">
                <a:solidFill>
                  <a:srgbClr val="00B050"/>
                </a:solidFill>
              </a:rPr>
              <a:t>IBM Watson Research Center</a:t>
            </a:r>
          </a:p>
          <a:p>
            <a:pPr lvl="1">
              <a:defRPr/>
            </a:pPr>
            <a:r>
              <a:rPr lang="en-US" sz="2000" dirty="0"/>
              <a:t>Research </a:t>
            </a:r>
            <a:r>
              <a:rPr lang="en-US" sz="2000" dirty="0" smtClean="0"/>
              <a:t>Scientist/Manager/Senior </a:t>
            </a:r>
            <a:r>
              <a:rPr lang="en-US" sz="2000" dirty="0" err="1" smtClean="0"/>
              <a:t>Mgr</a:t>
            </a:r>
            <a:r>
              <a:rPr lang="en-US" sz="2000" dirty="0" smtClean="0"/>
              <a:t>/Program </a:t>
            </a:r>
            <a:r>
              <a:rPr lang="en-US" sz="2000" dirty="0" err="1" smtClean="0"/>
              <a:t>Mgr</a:t>
            </a:r>
            <a:r>
              <a:rPr lang="en-US" sz="2000" dirty="0" smtClean="0"/>
              <a:t>/Associate Director</a:t>
            </a:r>
          </a:p>
          <a:p>
            <a:pPr>
              <a:defRPr/>
            </a:pPr>
            <a:r>
              <a:rPr lang="en-US" sz="2000" dirty="0" smtClean="0"/>
              <a:t>Professor at Columbia, NYU Business schools, </a:t>
            </a:r>
            <a:r>
              <a:rPr lang="en-US" sz="2000" dirty="0" err="1" smtClean="0"/>
              <a:t>Univ</a:t>
            </a:r>
            <a:r>
              <a:rPr lang="en-US" sz="2000" dirty="0" smtClean="0"/>
              <a:t> of Maryland</a:t>
            </a:r>
          </a:p>
          <a:p>
            <a:pPr>
              <a:defRPr/>
            </a:pPr>
            <a:r>
              <a:rPr lang="en-US" sz="2000" dirty="0" smtClean="0">
                <a:solidFill>
                  <a:srgbClr val="0000CC"/>
                </a:solidFill>
              </a:rPr>
              <a:t>Research</a:t>
            </a:r>
            <a:r>
              <a:rPr lang="en-US" sz="2000" dirty="0" smtClean="0"/>
              <a:t> : Mathematical Optimization, Information Systems, Text Analytics, Emerging Technology Evaluation</a:t>
            </a:r>
            <a:endParaRPr lang="en-US" sz="2000" dirty="0"/>
          </a:p>
          <a:p>
            <a:pPr>
              <a:defRPr/>
            </a:pPr>
            <a:endParaRPr lang="en-US" sz="2400" dirty="0"/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en-US" sz="2400" dirty="0" smtClean="0"/>
          </a:p>
          <a:p>
            <a:pPr eaLnBrk="1" hangingPunct="1">
              <a:lnSpc>
                <a:spcPct val="80000"/>
              </a:lnSpc>
              <a:defRPr/>
            </a:pPr>
            <a:endParaRPr lang="en-US" altLang="en-US" sz="2700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n"/>
              <a:defRPr sz="3200">
                <a:solidFill>
                  <a:srgbClr val="161616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rgbClr val="161616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rgbClr val="161616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61616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rgbClr val="161616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rgbClr val="161616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rgbClr val="161616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rgbClr val="161616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rgbClr val="161616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DADB3A-11F8-4EF5-A7D2-FFB0D91BE43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161616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6384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>
                <a:solidFill>
                  <a:srgbClr val="0000CC"/>
                </a:solidFill>
              </a:rPr>
              <a:t>Recommender Systems</a:t>
            </a:r>
            <a:endParaRPr lang="en-US" altLang="en-US" b="1" dirty="0" smtClean="0">
              <a:solidFill>
                <a:srgbClr val="0000CC"/>
              </a:solidFill>
            </a:endParaRPr>
          </a:p>
        </p:txBody>
      </p:sp>
      <p:pic>
        <p:nvPicPr>
          <p:cNvPr id="563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3962400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765425"/>
            <a:ext cx="4132263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6183" name="Text Box 7"/>
          <p:cNvSpPr txBox="1">
            <a:spLocks noChangeArrowheads="1"/>
          </p:cNvSpPr>
          <p:nvPr/>
        </p:nvSpPr>
        <p:spPr bwMode="auto">
          <a:xfrm>
            <a:off x="0" y="5791200"/>
            <a:ext cx="915750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b="1" dirty="0">
                <a:solidFill>
                  <a:srgbClr val="0000CC"/>
                </a:solidFill>
              </a:rPr>
              <a:t>Users rate movies (1,2,3,4,5 stars);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>
                <a:solidFill>
                  <a:srgbClr val="0000CC"/>
                </a:solidFill>
              </a:rPr>
              <a:t>Netflix makes suggestions to users based on </a:t>
            </a:r>
            <a:r>
              <a:rPr lang="en-US" altLang="en-US" sz="2400" b="1" dirty="0" smtClean="0">
                <a:solidFill>
                  <a:srgbClr val="0000CC"/>
                </a:solidFill>
              </a:rPr>
              <a:t>previously </a:t>
            </a:r>
            <a:r>
              <a:rPr lang="en-US" altLang="en-US" sz="2400" b="1" dirty="0">
                <a:solidFill>
                  <a:srgbClr val="0000CC"/>
                </a:solidFill>
              </a:rPr>
              <a:t>rated movies</a:t>
            </a:r>
            <a:r>
              <a:rPr lang="en-US" altLang="en-US" sz="2400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8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618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57200"/>
            <a:ext cx="3200400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TextBox 4"/>
          <p:cNvSpPr txBox="1">
            <a:spLocks noChangeArrowheads="1"/>
          </p:cNvSpPr>
          <p:nvPr/>
        </p:nvSpPr>
        <p:spPr bwMode="auto">
          <a:xfrm>
            <a:off x="6400800" y="1295400"/>
            <a:ext cx="2203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 i="1" dirty="0">
                <a:latin typeface="Calibri" pitchFamily="34" charset="0"/>
              </a:rPr>
              <a:t>Since October 2006</a:t>
            </a:r>
          </a:p>
        </p:txBody>
      </p:sp>
      <p:sp>
        <p:nvSpPr>
          <p:cNvPr id="57348" name="Rectangle 6"/>
          <p:cNvSpPr>
            <a:spLocks noChangeArrowheads="1"/>
          </p:cNvSpPr>
          <p:nvPr/>
        </p:nvSpPr>
        <p:spPr bwMode="auto">
          <a:xfrm>
            <a:off x="762000" y="1066800"/>
            <a:ext cx="4410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http://www.netflixprize.com/index</a:t>
            </a:r>
          </a:p>
        </p:txBody>
      </p:sp>
      <p:pic>
        <p:nvPicPr>
          <p:cNvPr id="5734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05000"/>
            <a:ext cx="59404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0" name="Rectangle 8"/>
          <p:cNvSpPr>
            <a:spLocks noChangeArrowheads="1"/>
          </p:cNvSpPr>
          <p:nvPr/>
        </p:nvSpPr>
        <p:spPr bwMode="auto">
          <a:xfrm>
            <a:off x="457200" y="5082510"/>
            <a:ext cx="814705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i="1" dirty="0"/>
              <a:t>“The Netflix Prize seeks to </a:t>
            </a:r>
            <a:r>
              <a:rPr lang="en-US" altLang="en-US" i="1" dirty="0">
                <a:solidFill>
                  <a:srgbClr val="0000CC"/>
                </a:solidFill>
              </a:rPr>
              <a:t>substantially improve the accuracy of </a:t>
            </a:r>
          </a:p>
          <a:p>
            <a:pPr algn="ctr">
              <a:spcBef>
                <a:spcPct val="0"/>
              </a:spcBef>
            </a:pPr>
            <a:r>
              <a:rPr lang="en-US" altLang="en-US" i="1" dirty="0">
                <a:solidFill>
                  <a:srgbClr val="0000CC"/>
                </a:solidFill>
              </a:rPr>
              <a:t>predictions about how much someone is going to love a movie </a:t>
            </a:r>
          </a:p>
          <a:p>
            <a:pPr algn="ctr">
              <a:spcBef>
                <a:spcPct val="0"/>
              </a:spcBef>
            </a:pPr>
            <a:r>
              <a:rPr lang="en-US" altLang="en-US" i="1" dirty="0">
                <a:solidFill>
                  <a:srgbClr val="0000CC"/>
                </a:solidFill>
              </a:rPr>
              <a:t>based on their movie preferences</a:t>
            </a:r>
            <a:r>
              <a:rPr lang="en-US" altLang="en-US" i="1" dirty="0"/>
              <a:t>. Improve it enough and you win one </a:t>
            </a:r>
          </a:p>
          <a:p>
            <a:pPr algn="ctr">
              <a:spcBef>
                <a:spcPct val="0"/>
              </a:spcBef>
            </a:pPr>
            <a:r>
              <a:rPr lang="en-US" altLang="en-US" i="1" dirty="0"/>
              <a:t>(or more) Prizes. Winning the Netflix Prize improves our ability to </a:t>
            </a:r>
          </a:p>
          <a:p>
            <a:pPr algn="ctr">
              <a:spcBef>
                <a:spcPct val="0"/>
              </a:spcBef>
            </a:pPr>
            <a:r>
              <a:rPr lang="en-US" altLang="en-US" i="1" dirty="0"/>
              <a:t>connect people to the movies they love.”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304800"/>
            <a:ext cx="4943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CC"/>
                </a:solidFill>
              </a:rPr>
              <a:t>Recommender Systems</a:t>
            </a:r>
            <a:endParaRPr lang="en-US" sz="3200" b="1" dirty="0">
              <a:solidFill>
                <a:srgbClr val="0000CC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5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1649413"/>
            <a:ext cx="7772400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1900" dirty="0" smtClean="0"/>
              <a:t>Supervised learning task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 </a:t>
            </a:r>
            <a:r>
              <a:rPr lang="en-US" altLang="en-US" sz="1600" dirty="0" smtClean="0"/>
              <a:t> </a:t>
            </a:r>
            <a:r>
              <a:rPr lang="en-US" altLang="en-US" sz="2400" dirty="0" smtClean="0"/>
              <a:t>Training data is a set of users and ratings 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en-US" sz="2400" dirty="0"/>
              <a:t> </a:t>
            </a:r>
            <a:r>
              <a:rPr lang="en-US" altLang="en-US" sz="2400" dirty="0" smtClean="0"/>
              <a:t>      (1,2,3,4,5 stars) those users gave to movies.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  Construct a classifier that </a:t>
            </a:r>
          </a:p>
          <a:p>
            <a:pPr marL="457200" lvl="1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en-US" sz="2000" dirty="0" smtClean="0"/>
              <a:t>   given a user and an unrated movie, </a:t>
            </a:r>
          </a:p>
          <a:p>
            <a:pPr marL="457200" lvl="1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en-US" sz="2000" dirty="0" smtClean="0"/>
              <a:t>   correctly classifies that movie </a:t>
            </a:r>
          </a:p>
          <a:p>
            <a:pPr marL="457200" lvl="1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en-US" sz="2000" dirty="0" smtClean="0"/>
              <a:t>   as either 1, 2, 3, 4, or 5 stars</a:t>
            </a: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57200"/>
            <a:ext cx="3200400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2" name="TextBox 4"/>
          <p:cNvSpPr txBox="1">
            <a:spLocks noChangeArrowheads="1"/>
          </p:cNvSpPr>
          <p:nvPr/>
        </p:nvSpPr>
        <p:spPr bwMode="auto">
          <a:xfrm>
            <a:off x="6400800" y="1295400"/>
            <a:ext cx="2203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 i="1">
                <a:latin typeface="Calibri" pitchFamily="34" charset="0"/>
              </a:rPr>
              <a:t>Since October 2006</a:t>
            </a:r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762000" y="1066800"/>
            <a:ext cx="4410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/>
              <a:t>http://www.netflixprize.com/index</a:t>
            </a:r>
          </a:p>
        </p:txBody>
      </p:sp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667000"/>
            <a:ext cx="37338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7208" name="Rectangle 8"/>
          <p:cNvSpPr>
            <a:spLocks noChangeArrowheads="1"/>
          </p:cNvSpPr>
          <p:nvPr/>
        </p:nvSpPr>
        <p:spPr bwMode="auto">
          <a:xfrm>
            <a:off x="-1066800" y="5349737"/>
            <a:ext cx="82296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2400" dirty="0"/>
          </a:p>
          <a:p>
            <a:pPr algn="ctr"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$1 million prize for a 10% improvement over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 Netflix’s current movie recommender/classifier 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	(MSE = 0.9514)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3875" y="4884759"/>
            <a:ext cx="464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AT&amp;T Research  Won the Prize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8372" grpId="0"/>
      <p:bldP spid="58373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CC"/>
                </a:solidFill>
              </a:rPr>
              <a:t>Driverless Car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1600200"/>
            <a:ext cx="6681908" cy="434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95400" y="5943600"/>
            <a:ext cx="701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CC"/>
                </a:solidFill>
              </a:rPr>
              <a:t>An Artificial Neural Network is the brain of this driverless car</a:t>
            </a:r>
            <a:endParaRPr lang="en-US" sz="24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7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b="1" dirty="0" smtClean="0">
                <a:solidFill>
                  <a:srgbClr val="0000CC"/>
                </a:solidFill>
                <a:latin typeface="Comic Sans MS" pitchFamily="66" charset="0"/>
              </a:rPr>
              <a:t>Signature recognition</a:t>
            </a:r>
            <a:endParaRPr lang="en-US" altLang="en-US" b="1" dirty="0" smtClean="0">
              <a:solidFill>
                <a:srgbClr val="0000CC"/>
              </a:solidFill>
              <a:latin typeface="Comic Sans MS" pitchFamily="66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 rtl="0" eaLnBrk="1" hangingPunct="1"/>
            <a:r>
              <a:rPr lang="en-US" altLang="en-US" sz="2400" smtClean="0">
                <a:latin typeface="Comic Sans MS" pitchFamily="66" charset="0"/>
              </a:rPr>
              <a:t>Recognize </a:t>
            </a:r>
            <a:r>
              <a:rPr lang="en-GB" altLang="en-US" sz="2400" smtClean="0">
                <a:latin typeface="Comic Sans MS" pitchFamily="66" charset="0"/>
              </a:rPr>
              <a:t>signatures by structural similarities which are difficult to quantify.</a:t>
            </a:r>
          </a:p>
          <a:p>
            <a:pPr algn="l" rtl="0" eaLnBrk="1" hangingPunct="1"/>
            <a:r>
              <a:rPr lang="en-US" altLang="en-US" sz="2400" smtClean="0">
                <a:latin typeface="Comic Sans MS" pitchFamily="66" charset="0"/>
              </a:rPr>
              <a:t>does a signature belongs to a specific person, say Tony Blair, or not.</a:t>
            </a:r>
          </a:p>
          <a:p>
            <a:pPr algn="l" rtl="0" eaLnBrk="1" hangingPunct="1"/>
            <a:endParaRPr lang="en-US" altLang="en-US" sz="2400" smtClean="0">
              <a:latin typeface="Comic Sans MS" pitchFamily="66" charset="0"/>
            </a:endParaRPr>
          </a:p>
        </p:txBody>
      </p:sp>
      <p:pic>
        <p:nvPicPr>
          <p:cNvPr id="9220" name="Picture 5" descr="james-henry-signature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181600"/>
            <a:ext cx="2736850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6" descr="signa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4129">
            <a:off x="4067175" y="3357563"/>
            <a:ext cx="3313113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7" descr="signa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357563"/>
            <a:ext cx="241935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8" descr="signature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5087938"/>
            <a:ext cx="3457575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0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b="1" dirty="0" smtClean="0">
                <a:solidFill>
                  <a:srgbClr val="0000CC"/>
                </a:solidFill>
                <a:latin typeface="Comic Sans MS" pitchFamily="66" charset="0"/>
              </a:rPr>
              <a:t>Character recognition (multi category)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475163" cy="4525963"/>
          </a:xfrm>
        </p:spPr>
        <p:txBody>
          <a:bodyPr/>
          <a:lstStyle/>
          <a:p>
            <a:pPr algn="l" rtl="0" eaLnBrk="1" hangingPunct="1"/>
            <a:r>
              <a:rPr lang="en-US" altLang="en-US" sz="2800" smtClean="0">
                <a:latin typeface="Comic Sans MS" pitchFamily="66" charset="0"/>
              </a:rPr>
              <a:t>Identify handwritten characters: classify each image of character into one of 10 categories ‘0’, ‘1’, ‘2’ …</a:t>
            </a:r>
          </a:p>
        </p:txBody>
      </p:sp>
      <p:pic>
        <p:nvPicPr>
          <p:cNvPr id="13316" name="Picture 4" descr="hcr_small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" b="15169"/>
          <a:stretch>
            <a:fillRect/>
          </a:stretch>
        </p:blipFill>
        <p:spPr bwMode="auto">
          <a:xfrm>
            <a:off x="5026025" y="1490663"/>
            <a:ext cx="1562100" cy="5210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4984750" y="1216025"/>
            <a:ext cx="10271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endParaRPr lang="en-US" altLang="en-US"/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7354888" y="1484313"/>
            <a:ext cx="1681162" cy="5213350"/>
          </a:xfrm>
          <a:prstGeom prst="rect">
            <a:avLst/>
          </a:prstGeom>
          <a:solidFill>
            <a:srgbClr val="BDDE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latin typeface="Courier New" pitchFamily="49" charset="0"/>
                <a:cs typeface="Courier New" pitchFamily="49" charset="0"/>
              </a:rPr>
              <a:t>6132</a:t>
            </a:r>
          </a:p>
          <a:p>
            <a:pPr algn="ctr" eaLnBrk="1" hangingPunct="1"/>
            <a:endParaRPr lang="en-US" altLang="en-US" sz="2400" b="1">
              <a:latin typeface="Courier New" pitchFamily="49" charset="0"/>
              <a:cs typeface="Courier New" pitchFamily="49" charset="0"/>
            </a:endParaRPr>
          </a:p>
          <a:p>
            <a:pPr algn="ctr" eaLnBrk="1" hangingPunct="1"/>
            <a:endParaRPr lang="en-US" altLang="en-US" sz="2400" b="1">
              <a:latin typeface="Courier New" pitchFamily="49" charset="0"/>
              <a:cs typeface="Courier New" pitchFamily="49" charset="0"/>
            </a:endParaRPr>
          </a:p>
          <a:p>
            <a:pPr algn="ctr" eaLnBrk="1" hangingPunct="1"/>
            <a:r>
              <a:rPr lang="en-US" altLang="en-US" sz="2400" b="1">
                <a:latin typeface="Courier New" pitchFamily="49" charset="0"/>
                <a:cs typeface="Courier New" pitchFamily="49" charset="0"/>
              </a:rPr>
              <a:t>2056</a:t>
            </a:r>
          </a:p>
          <a:p>
            <a:pPr algn="ctr" eaLnBrk="1" hangingPunct="1"/>
            <a:endParaRPr lang="en-US" altLang="en-US" sz="2400" b="1">
              <a:latin typeface="Courier New" pitchFamily="49" charset="0"/>
              <a:cs typeface="Courier New" pitchFamily="49" charset="0"/>
            </a:endParaRPr>
          </a:p>
          <a:p>
            <a:pPr algn="ctr" eaLnBrk="1" hangingPunct="1"/>
            <a:endParaRPr lang="en-US" altLang="en-US" sz="2400" b="1">
              <a:latin typeface="Courier New" pitchFamily="49" charset="0"/>
              <a:cs typeface="Courier New" pitchFamily="49" charset="0"/>
            </a:endParaRPr>
          </a:p>
          <a:p>
            <a:pPr algn="ctr" eaLnBrk="1" hangingPunct="1"/>
            <a:r>
              <a:rPr lang="en-US" altLang="en-US" sz="2400" b="1">
                <a:latin typeface="Courier New" pitchFamily="49" charset="0"/>
                <a:cs typeface="Courier New" pitchFamily="49" charset="0"/>
              </a:rPr>
              <a:t>2014</a:t>
            </a:r>
          </a:p>
          <a:p>
            <a:pPr algn="ctr" eaLnBrk="1" hangingPunct="1"/>
            <a:endParaRPr lang="en-US" altLang="en-US" sz="2400" b="1">
              <a:latin typeface="Courier New" pitchFamily="49" charset="0"/>
              <a:cs typeface="Courier New" pitchFamily="49" charset="0"/>
            </a:endParaRPr>
          </a:p>
          <a:p>
            <a:pPr algn="ctr" eaLnBrk="1" hangingPunct="1"/>
            <a:endParaRPr lang="en-US" altLang="en-US" sz="2400" b="1">
              <a:latin typeface="Courier New" pitchFamily="49" charset="0"/>
              <a:cs typeface="Courier New" pitchFamily="49" charset="0"/>
            </a:endParaRPr>
          </a:p>
          <a:p>
            <a:pPr algn="ctr" eaLnBrk="1" hangingPunct="1"/>
            <a:r>
              <a:rPr lang="en-US" altLang="en-US" sz="2400" b="1">
                <a:latin typeface="Courier New" pitchFamily="49" charset="0"/>
                <a:cs typeface="Courier New" pitchFamily="49" charset="0"/>
              </a:rPr>
              <a:t>4283</a:t>
            </a:r>
          </a:p>
          <a:p>
            <a:pPr algn="ctr" eaLnBrk="1" hangingPunct="1"/>
            <a:endParaRPr lang="en-US" altLang="en-US" sz="2400" b="1">
              <a:latin typeface="Courier New" pitchFamily="49" charset="0"/>
              <a:cs typeface="Courier New" pitchFamily="49" charset="0"/>
            </a:endParaRPr>
          </a:p>
          <a:p>
            <a:pPr algn="ctr" eaLnBrk="1" hangingPunct="1"/>
            <a:endParaRPr lang="en-US" altLang="en-US" sz="2400" b="1">
              <a:latin typeface="Courier New" pitchFamily="49" charset="0"/>
              <a:cs typeface="Courier New" pitchFamily="49" charset="0"/>
            </a:endParaRPr>
          </a:p>
          <a:p>
            <a:pPr algn="ctr" eaLnBrk="1" hangingPunct="1"/>
            <a:r>
              <a:rPr lang="en-US" altLang="en-US" sz="2400" b="1">
                <a:latin typeface="Courier New" pitchFamily="49" charset="0"/>
                <a:cs typeface="Courier New" pitchFamily="49" charset="0"/>
              </a:rPr>
              <a:t>2064</a:t>
            </a:r>
          </a:p>
          <a:p>
            <a:pPr algn="ctr" eaLnBrk="1" hangingPunct="1"/>
            <a:endParaRPr lang="en-US" altLang="en-US" sz="2400" b="1"/>
          </a:p>
        </p:txBody>
      </p:sp>
      <p:sp>
        <p:nvSpPr>
          <p:cNvPr id="13319" name="AutoShape 7"/>
          <p:cNvSpPr>
            <a:spLocks noChangeArrowheads="1"/>
          </p:cNvSpPr>
          <p:nvPr/>
        </p:nvSpPr>
        <p:spPr bwMode="auto">
          <a:xfrm>
            <a:off x="6732588" y="3644900"/>
            <a:ext cx="576262" cy="576263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35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animBg="1"/>
      <p:bldP spid="133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CC"/>
                </a:solidFill>
              </a:rPr>
              <a:t>Machine Translation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1335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Translate a document from one language to another.</a:t>
            </a:r>
          </a:p>
          <a:p>
            <a:r>
              <a:rPr lang="en-US" b="1" dirty="0"/>
              <a:t>60s, 70s</a:t>
            </a:r>
            <a:r>
              <a:rPr lang="en-US" dirty="0"/>
              <a:t>:   </a:t>
            </a:r>
            <a:r>
              <a:rPr lang="en-US" dirty="0" smtClean="0"/>
              <a:t>    Systems </a:t>
            </a:r>
            <a:r>
              <a:rPr lang="en-US" dirty="0"/>
              <a:t>based on grammatical rules and structures of individual languages. </a:t>
            </a:r>
            <a:endParaRPr lang="en-US" dirty="0" smtClean="0"/>
          </a:p>
          <a:p>
            <a:r>
              <a:rPr lang="en-US" b="1" dirty="0" smtClean="0"/>
              <a:t>80s – 2000</a:t>
            </a:r>
            <a:r>
              <a:rPr lang="en-US" dirty="0" smtClean="0"/>
              <a:t>:  Statistical Machine Translation</a:t>
            </a:r>
          </a:p>
          <a:p>
            <a:r>
              <a:rPr lang="en-US" b="1" dirty="0" smtClean="0"/>
              <a:t>2000+   </a:t>
            </a:r>
            <a:r>
              <a:rPr lang="en-US" dirty="0" smtClean="0"/>
              <a:t>:      Deep Learning based on </a:t>
            </a:r>
            <a:r>
              <a:rPr lang="en-US" b="1" dirty="0" smtClean="0">
                <a:solidFill>
                  <a:srgbClr val="7030A0"/>
                </a:solidFill>
              </a:rPr>
              <a:t>Artificial Neural Networks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://translator.microsoft.com/neural/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9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00CC"/>
                </a:solidFill>
              </a:rPr>
              <a:t>More  applications of data mining</a:t>
            </a:r>
            <a:endParaRPr lang="en-US" sz="3600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058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Marketing</a:t>
            </a:r>
            <a:endParaRPr lang="en-US" b="1" dirty="0">
              <a:solidFill>
                <a:srgbClr val="0000CC"/>
              </a:solidFill>
            </a:endParaRPr>
          </a:p>
          <a:p>
            <a:pPr lvl="1"/>
            <a:r>
              <a:rPr lang="en-US" dirty="0" smtClean="0"/>
              <a:t>targeted </a:t>
            </a:r>
            <a:r>
              <a:rPr lang="en-US" dirty="0"/>
              <a:t>marketing, cross-selling, up-selling, 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merchandizing</a:t>
            </a:r>
            <a:r>
              <a:rPr lang="en-US" dirty="0"/>
              <a:t>, on-line </a:t>
            </a:r>
            <a:r>
              <a:rPr lang="en-US" dirty="0" smtClean="0"/>
              <a:t>recommendations</a:t>
            </a:r>
          </a:p>
          <a:p>
            <a:pPr lvl="1"/>
            <a:r>
              <a:rPr lang="en-US" dirty="0" smtClean="0"/>
              <a:t>individualized </a:t>
            </a:r>
            <a:r>
              <a:rPr lang="en-US" dirty="0"/>
              <a:t>advertising</a:t>
            </a:r>
          </a:p>
          <a:p>
            <a:r>
              <a:rPr lang="en-US" b="1" dirty="0" smtClean="0">
                <a:solidFill>
                  <a:srgbClr val="0000CC"/>
                </a:solidFill>
              </a:rPr>
              <a:t>Finance</a:t>
            </a:r>
          </a:p>
          <a:p>
            <a:pPr lvl="1"/>
            <a:r>
              <a:rPr lang="en-US" dirty="0" smtClean="0"/>
              <a:t>Retail </a:t>
            </a:r>
            <a:r>
              <a:rPr lang="en-US" dirty="0"/>
              <a:t>credit </a:t>
            </a:r>
            <a:r>
              <a:rPr lang="en-US" dirty="0" smtClean="0"/>
              <a:t>scoring ( ex: credit card companies )</a:t>
            </a:r>
          </a:p>
          <a:p>
            <a:pPr lvl="1"/>
            <a:r>
              <a:rPr lang="en-US" dirty="0" smtClean="0"/>
              <a:t>Firm </a:t>
            </a:r>
            <a:r>
              <a:rPr lang="en-US" dirty="0"/>
              <a:t>credit scoring/default prediction (e.g., by Moody’s, </a:t>
            </a:r>
            <a:r>
              <a:rPr lang="en-US" dirty="0" smtClean="0"/>
              <a:t>S&amp;P)</a:t>
            </a:r>
          </a:p>
          <a:p>
            <a:pPr lvl="1"/>
            <a:r>
              <a:rPr lang="en-US" dirty="0" smtClean="0"/>
              <a:t>modeling </a:t>
            </a:r>
            <a:r>
              <a:rPr lang="en-US" dirty="0"/>
              <a:t>volatility for options </a:t>
            </a:r>
            <a:r>
              <a:rPr lang="en-US" dirty="0" smtClean="0"/>
              <a:t>pricing</a:t>
            </a:r>
          </a:p>
          <a:p>
            <a:pPr lvl="1"/>
            <a:r>
              <a:rPr lang="en-US" dirty="0" smtClean="0"/>
              <a:t>trading </a:t>
            </a:r>
            <a:r>
              <a:rPr lang="en-US" dirty="0"/>
              <a:t>strategies (e.g., for computer-driven hedge funds)</a:t>
            </a:r>
          </a:p>
          <a:p>
            <a:r>
              <a:rPr lang="en-US" b="1" dirty="0" smtClean="0">
                <a:solidFill>
                  <a:srgbClr val="0000CC"/>
                </a:solidFill>
              </a:rPr>
              <a:t>Fraud detection</a:t>
            </a:r>
          </a:p>
          <a:p>
            <a:pPr lvl="1"/>
            <a:r>
              <a:rPr lang="en-US" dirty="0" smtClean="0">
                <a:solidFill>
                  <a:srgbClr val="0000CC"/>
                </a:solidFill>
              </a:rPr>
              <a:t>almost </a:t>
            </a:r>
            <a:r>
              <a:rPr lang="en-US" dirty="0">
                <a:solidFill>
                  <a:srgbClr val="0000CC"/>
                </a:solidFill>
              </a:rPr>
              <a:t>every </a:t>
            </a:r>
            <a:r>
              <a:rPr lang="en-US" dirty="0" smtClean="0">
                <a:solidFill>
                  <a:srgbClr val="0000CC"/>
                </a:solidFill>
              </a:rPr>
              <a:t>industry</a:t>
            </a:r>
          </a:p>
          <a:p>
            <a:pPr lvl="1"/>
            <a:r>
              <a:rPr lang="en-US" dirty="0" smtClean="0"/>
              <a:t>esp</a:t>
            </a:r>
            <a:r>
              <a:rPr lang="en-US" dirty="0"/>
              <a:t>. credit, telecom, healthcare, on-line retail</a:t>
            </a:r>
          </a:p>
          <a:p>
            <a:r>
              <a:rPr lang="en-US" b="1" dirty="0" smtClean="0">
                <a:solidFill>
                  <a:srgbClr val="0000CC"/>
                </a:solidFill>
              </a:rPr>
              <a:t>Customer </a:t>
            </a:r>
            <a:r>
              <a:rPr lang="en-US" b="1" dirty="0">
                <a:solidFill>
                  <a:srgbClr val="0000CC"/>
                </a:solidFill>
              </a:rPr>
              <a:t>relationship </a:t>
            </a:r>
            <a:r>
              <a:rPr lang="en-US" b="1" dirty="0" smtClean="0">
                <a:solidFill>
                  <a:srgbClr val="0000CC"/>
                </a:solidFill>
              </a:rPr>
              <a:t>management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., attrition/churn management</a:t>
            </a:r>
          </a:p>
          <a:p>
            <a:r>
              <a:rPr lang="en-US" b="1" dirty="0" smtClean="0"/>
              <a:t>and </a:t>
            </a:r>
            <a:r>
              <a:rPr lang="en-US" b="1" dirty="0"/>
              <a:t>many, many more ... (sports, ecommerce,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6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Why Mine Data?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65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570037"/>
            <a:ext cx="8229600" cy="4525963"/>
          </a:xfrm>
        </p:spPr>
        <p:txBody>
          <a:bodyPr/>
          <a:lstStyle/>
          <a:p>
            <a:r>
              <a:rPr lang="en-US" dirty="0" smtClean="0"/>
              <a:t>There are now tremendous amounts of data that are automatically collected and warehoused. What are some examples?</a:t>
            </a:r>
          </a:p>
          <a:p>
            <a:pPr lvl="1"/>
            <a:r>
              <a:rPr lang="en-US" dirty="0" smtClean="0"/>
              <a:t>Web data, e-commerce</a:t>
            </a:r>
          </a:p>
          <a:p>
            <a:pPr lvl="1"/>
            <a:r>
              <a:rPr lang="en-US" dirty="0" smtClean="0"/>
              <a:t>Store purchases</a:t>
            </a:r>
          </a:p>
          <a:p>
            <a:pPr lvl="1"/>
            <a:r>
              <a:rPr lang="en-US" dirty="0" smtClean="0"/>
              <a:t>Bank/Credit Card transactions</a:t>
            </a:r>
          </a:p>
          <a:p>
            <a:pPr lvl="1"/>
            <a:r>
              <a:rPr lang="en-US" dirty="0" smtClean="0"/>
              <a:t>Cell phone GPS information</a:t>
            </a:r>
          </a:p>
          <a:p>
            <a:pPr lvl="1"/>
            <a:r>
              <a:rPr lang="en-US" dirty="0" smtClean="0"/>
              <a:t>Facebook postings</a:t>
            </a:r>
          </a:p>
          <a:p>
            <a:pPr lvl="1"/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DF1804-02AD-4844-A29B-C687A113ADEF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5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5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331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CC"/>
                </a:solidFill>
              </a:rPr>
              <a:t>Technological Changes helped</a:t>
            </a:r>
            <a:endParaRPr lang="en-US" sz="3600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29200"/>
          </a:xfrm>
        </p:spPr>
        <p:txBody>
          <a:bodyPr/>
          <a:lstStyle/>
          <a:p>
            <a:r>
              <a:rPr lang="en-US" b="1" dirty="0" smtClean="0">
                <a:solidFill>
                  <a:srgbClr val="0000CC"/>
                </a:solidFill>
              </a:rPr>
              <a:t>Computers</a:t>
            </a:r>
            <a:r>
              <a:rPr lang="en-US" dirty="0" smtClean="0"/>
              <a:t>: cheaper and more </a:t>
            </a:r>
            <a:r>
              <a:rPr lang="en-US" dirty="0" smtClean="0"/>
              <a:t>powerful</a:t>
            </a:r>
          </a:p>
          <a:p>
            <a:r>
              <a:rPr lang="en-US" b="1" dirty="0" smtClean="0">
                <a:solidFill>
                  <a:srgbClr val="0000CC"/>
                </a:solidFill>
              </a:rPr>
              <a:t>Disk </a:t>
            </a:r>
            <a:r>
              <a:rPr lang="en-US" b="1" dirty="0" smtClean="0">
                <a:solidFill>
                  <a:srgbClr val="0000CC"/>
                </a:solidFill>
              </a:rPr>
              <a:t>and other storage</a:t>
            </a:r>
            <a:r>
              <a:rPr lang="en-US" dirty="0" smtClean="0"/>
              <a:t>: greater capacity and </a:t>
            </a:r>
            <a:r>
              <a:rPr lang="en-US" dirty="0" smtClean="0"/>
              <a:t>cheaper</a:t>
            </a:r>
          </a:p>
          <a:p>
            <a:r>
              <a:rPr lang="en-US" b="1" dirty="0" smtClean="0">
                <a:solidFill>
                  <a:srgbClr val="0000CC"/>
                </a:solidFill>
              </a:rPr>
              <a:t>RFID</a:t>
            </a:r>
            <a:r>
              <a:rPr lang="en-US" dirty="0" smtClean="0"/>
              <a:t> </a:t>
            </a:r>
            <a:r>
              <a:rPr lang="en-US" dirty="0" smtClean="0"/>
              <a:t>(radio frequency IDs), bar codes, and other </a:t>
            </a:r>
            <a:r>
              <a:rPr lang="en-US" b="1" dirty="0" smtClean="0">
                <a:solidFill>
                  <a:srgbClr val="0000CC"/>
                </a:solidFill>
              </a:rPr>
              <a:t>sensors</a:t>
            </a:r>
            <a:r>
              <a:rPr lang="en-US" dirty="0" smtClean="0"/>
              <a:t> keep collecting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Increased </a:t>
            </a:r>
            <a:r>
              <a:rPr lang="en-US" dirty="0" smtClean="0"/>
              <a:t>use of </a:t>
            </a:r>
            <a:r>
              <a:rPr lang="en-US" b="1" dirty="0" smtClean="0">
                <a:solidFill>
                  <a:srgbClr val="0000CC"/>
                </a:solidFill>
              </a:rPr>
              <a:t>on-line resources </a:t>
            </a:r>
            <a:r>
              <a:rPr lang="en-US" dirty="0" smtClean="0"/>
              <a:t>and </a:t>
            </a:r>
            <a:r>
              <a:rPr lang="en-US" dirty="0" smtClean="0"/>
              <a:t>Internet</a:t>
            </a:r>
          </a:p>
          <a:p>
            <a:r>
              <a:rPr lang="en-US" b="1" dirty="0" smtClean="0">
                <a:solidFill>
                  <a:srgbClr val="0000CC"/>
                </a:solidFill>
              </a:rPr>
              <a:t>Cameras</a:t>
            </a:r>
            <a:r>
              <a:rPr lang="en-US" dirty="0" smtClean="0"/>
              <a:t> everywhere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2D844B-AC35-46A7-BBA3-FFEAC7071F1F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00CC"/>
                </a:solidFill>
              </a:rPr>
              <a:t>GA and Grading</a:t>
            </a:r>
            <a:endParaRPr lang="en-US" sz="4800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 smtClean="0">
                <a:solidFill>
                  <a:srgbClr val="0000CC"/>
                </a:solidFill>
              </a:rPr>
              <a:t>Name</a:t>
            </a:r>
            <a:r>
              <a:rPr lang="en-US" sz="2800" dirty="0" smtClean="0"/>
              <a:t>: </a:t>
            </a:r>
            <a:r>
              <a:rPr lang="en-US" sz="3000" b="1" dirty="0" err="1" smtClean="0"/>
              <a:t>Hao</a:t>
            </a:r>
            <a:r>
              <a:rPr lang="en-US" sz="3000" b="1" dirty="0" smtClean="0"/>
              <a:t> Lu</a:t>
            </a:r>
            <a:r>
              <a:rPr lang="en-US" sz="3000" b="1" dirty="0" smtClean="0"/>
              <a:t> </a:t>
            </a:r>
            <a:endParaRPr lang="en-US" sz="2600" b="1" dirty="0" smtClean="0"/>
          </a:p>
          <a:p>
            <a:r>
              <a:rPr lang="en-US" sz="2800" b="1" dirty="0">
                <a:solidFill>
                  <a:srgbClr val="0000CC"/>
                </a:solidFill>
              </a:rPr>
              <a:t>Email</a:t>
            </a:r>
            <a:r>
              <a:rPr lang="en-US" sz="2800" dirty="0" smtClean="0"/>
              <a:t>: </a:t>
            </a:r>
            <a:r>
              <a:rPr lang="en-US" sz="2800" b="1" dirty="0"/>
              <a:t>hlu57@fordham.edu</a:t>
            </a:r>
            <a:endParaRPr lang="en-US" sz="2600" b="1" dirty="0" smtClean="0"/>
          </a:p>
          <a:p>
            <a:r>
              <a:rPr lang="en-US" sz="2800" dirty="0" smtClean="0"/>
              <a:t>GA will grade all HW assignments. </a:t>
            </a:r>
            <a:r>
              <a:rPr lang="en-US" sz="2800" b="1" dirty="0" smtClean="0">
                <a:solidFill>
                  <a:srgbClr val="00B050"/>
                </a:solidFill>
              </a:rPr>
              <a:t>Instructor to </a:t>
            </a:r>
            <a:r>
              <a:rPr lang="en-US" sz="2800" b="1" dirty="0" smtClean="0">
                <a:solidFill>
                  <a:srgbClr val="00B050"/>
                </a:solidFill>
              </a:rPr>
              <a:t>grade </a:t>
            </a:r>
            <a:r>
              <a:rPr lang="en-US" sz="2800" b="1" dirty="0" smtClean="0">
                <a:solidFill>
                  <a:srgbClr val="00B050"/>
                </a:solidFill>
              </a:rPr>
              <a:t>exams and projects. </a:t>
            </a:r>
          </a:p>
          <a:p>
            <a:r>
              <a:rPr lang="en-US" sz="2800" dirty="0" smtClean="0"/>
              <a:t>Questions about HW grading: send email to </a:t>
            </a:r>
            <a:r>
              <a:rPr lang="en-US" sz="2800" b="1" dirty="0" err="1" smtClean="0"/>
              <a:t>Hao</a:t>
            </a:r>
            <a:r>
              <a:rPr lang="en-US" sz="2800" b="1" dirty="0" smtClean="0"/>
              <a:t> Lu</a:t>
            </a:r>
            <a:r>
              <a:rPr lang="en-US" sz="2800" dirty="0" smtClean="0"/>
              <a:t>. </a:t>
            </a:r>
            <a:r>
              <a:rPr lang="en-US" sz="2800" dirty="0" smtClean="0"/>
              <a:t>If not resolved, come to me or write to me.</a:t>
            </a:r>
          </a:p>
          <a:p>
            <a:r>
              <a:rPr lang="en-US" sz="2800" dirty="0" smtClean="0"/>
              <a:t>Syllabus has approximate due dates for HW. Assignment Due dates </a:t>
            </a:r>
            <a:r>
              <a:rPr lang="en-US" sz="2800" b="1" dirty="0" smtClean="0">
                <a:solidFill>
                  <a:srgbClr val="0000CC"/>
                </a:solidFill>
              </a:rPr>
              <a:t>will be posted on BB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Assignments must be submitted as </a:t>
            </a:r>
            <a:r>
              <a:rPr lang="en-US" sz="2800" b="1" dirty="0" smtClean="0">
                <a:solidFill>
                  <a:srgbClr val="0000CC"/>
                </a:solidFill>
              </a:rPr>
              <a:t>MS</a:t>
            </a:r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0000CC"/>
                </a:solidFill>
              </a:rPr>
              <a:t>Word or pdf </a:t>
            </a:r>
            <a:r>
              <a:rPr lang="en-US" sz="2800" dirty="0" smtClean="0"/>
              <a:t>files. Please avoid Google Docs etc.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2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CC"/>
                </a:solidFill>
              </a:rPr>
              <a:t>Why Mine Data?</a:t>
            </a:r>
            <a:endParaRPr lang="en-US" sz="3600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CC"/>
                </a:solidFill>
              </a:rPr>
              <a:t>In business, competitive pressure is strong </a:t>
            </a:r>
          </a:p>
          <a:p>
            <a:pPr lvl="1"/>
            <a:r>
              <a:rPr lang="en-US" dirty="0" smtClean="0"/>
              <a:t>Provide better, customized services for an edge (e.g. in Customer Relationship Management)</a:t>
            </a:r>
          </a:p>
          <a:p>
            <a:pPr lvl="1"/>
            <a:r>
              <a:rPr lang="en-US" dirty="0" smtClean="0"/>
              <a:t>CRM is a relatively big deal now</a:t>
            </a:r>
          </a:p>
          <a:p>
            <a:pPr lvl="2"/>
            <a:r>
              <a:rPr lang="en-US" dirty="0" smtClean="0"/>
              <a:t>How do we get the most out of the customer over the long run</a:t>
            </a:r>
          </a:p>
          <a:p>
            <a:pPr lvl="2"/>
            <a:r>
              <a:rPr lang="en-US" dirty="0" smtClean="0"/>
              <a:t>Example: Customer Churn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2D844B-AC35-46A7-BBA3-FFEAC7071F1F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CC"/>
                </a:solidFill>
              </a:rPr>
              <a:t>What</a:t>
            </a:r>
            <a:r>
              <a:rPr lang="en-US" sz="3600" dirty="0" smtClean="0">
                <a:solidFill>
                  <a:srgbClr val="0000CC"/>
                </a:solidFill>
              </a:rPr>
              <a:t> </a:t>
            </a:r>
            <a:r>
              <a:rPr lang="en-US" sz="3600" i="1" dirty="0" smtClean="0">
                <a:solidFill>
                  <a:srgbClr val="0000CC"/>
                </a:solidFill>
              </a:rPr>
              <a:t>is </a:t>
            </a:r>
            <a:r>
              <a:rPr lang="en-US" sz="3600" b="1" dirty="0" smtClean="0">
                <a:solidFill>
                  <a:srgbClr val="0000CC"/>
                </a:solidFill>
              </a:rPr>
              <a:t>data mining?</a:t>
            </a:r>
            <a:endParaRPr lang="en-US" sz="3600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CC"/>
                </a:solidFill>
              </a:rPr>
              <a:t>Data Mining is defined as the process of discovering patterns in data. The process must be (semi</a:t>
            </a:r>
            <a:r>
              <a:rPr lang="en-US" sz="2800" dirty="0" smtClean="0">
                <a:solidFill>
                  <a:srgbClr val="0000CC"/>
                </a:solidFill>
              </a:rPr>
              <a:t>) automatic</a:t>
            </a:r>
            <a:r>
              <a:rPr lang="en-US" sz="2800" dirty="0">
                <a:solidFill>
                  <a:srgbClr val="0000CC"/>
                </a:solidFill>
              </a:rPr>
              <a:t>, and patterns discovered must lead to some advantage, usually, an economic advantage</a:t>
            </a:r>
            <a:endParaRPr lang="en-US" sz="2800" i="1" dirty="0"/>
          </a:p>
          <a:p>
            <a:endParaRPr lang="en-US" sz="2800" i="1" dirty="0" smtClean="0"/>
          </a:p>
          <a:p>
            <a:r>
              <a:rPr lang="en-US" sz="2800" i="1" dirty="0" smtClean="0"/>
              <a:t>A </a:t>
            </a:r>
            <a:r>
              <a:rPr lang="en-US" sz="2800" i="1" dirty="0"/>
              <a:t>process for </a:t>
            </a:r>
            <a:r>
              <a:rPr lang="en-US" sz="2800" i="1" dirty="0">
                <a:solidFill>
                  <a:srgbClr val="0000CC"/>
                </a:solidFill>
              </a:rPr>
              <a:t>using information </a:t>
            </a:r>
            <a:r>
              <a:rPr lang="en-US" sz="2800" i="1" dirty="0" smtClean="0">
                <a:solidFill>
                  <a:srgbClr val="0000CC"/>
                </a:solidFill>
              </a:rPr>
              <a:t>technology </a:t>
            </a:r>
            <a:r>
              <a:rPr lang="en-US" sz="2800" i="1" dirty="0" smtClean="0"/>
              <a:t>to </a:t>
            </a:r>
            <a:r>
              <a:rPr lang="en-US" sz="2800" i="1" dirty="0"/>
              <a:t>extract useful (non-trivial, </a:t>
            </a:r>
            <a:r>
              <a:rPr lang="en-US" sz="2800" i="1" dirty="0" smtClean="0"/>
              <a:t>hopefully actionable</a:t>
            </a:r>
            <a:r>
              <a:rPr lang="en-US" sz="2800" i="1" dirty="0"/>
              <a:t>) knowledge from large </a:t>
            </a:r>
            <a:r>
              <a:rPr lang="en-US" sz="2800" i="1" dirty="0" smtClean="0"/>
              <a:t>bodies of </a:t>
            </a:r>
            <a:r>
              <a:rPr lang="en-US" sz="2800" i="1" dirty="0"/>
              <a:t>data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56144827"/>
              </p:ext>
            </p:extLst>
          </p:nvPr>
        </p:nvGraphicFramePr>
        <p:xfrm>
          <a:off x="0" y="936486"/>
          <a:ext cx="9144000" cy="3854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7700" y="57150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Course focus:  Supervised </a:t>
            </a:r>
            <a:r>
              <a:rPr lang="en-US" sz="2400" b="1" dirty="0">
                <a:solidFill>
                  <a:srgbClr val="7030A0"/>
                </a:solidFill>
              </a:rPr>
              <a:t>and Unsupervised </a:t>
            </a:r>
            <a:r>
              <a:rPr lang="en-US" sz="2400" b="1" dirty="0" smtClean="0">
                <a:solidFill>
                  <a:srgbClr val="7030A0"/>
                </a:solidFill>
              </a:rPr>
              <a:t>Learning</a:t>
            </a:r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2286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7030A0"/>
                </a:solidFill>
              </a:rPr>
              <a:t>Types of Learning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12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CC"/>
                </a:solidFill>
              </a:rPr>
              <a:t>Data Mining Tasks</a:t>
            </a:r>
            <a:endParaRPr lang="en-US" sz="3600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50292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3400" b="1" dirty="0" smtClean="0">
                <a:solidFill>
                  <a:srgbClr val="0000CC"/>
                </a:solidFill>
              </a:rPr>
              <a:t>Classification</a:t>
            </a:r>
            <a:r>
              <a:rPr lang="en-US" sz="3400" dirty="0" smtClean="0"/>
              <a:t> </a:t>
            </a:r>
            <a:r>
              <a:rPr lang="en-US" dirty="0"/>
              <a:t>(and class probability </a:t>
            </a:r>
            <a:r>
              <a:rPr lang="en-US" dirty="0" smtClean="0"/>
              <a:t>estimation)</a:t>
            </a:r>
          </a:p>
          <a:p>
            <a:pPr lvl="1"/>
            <a:r>
              <a:rPr lang="en-US" dirty="0" smtClean="0"/>
              <a:t>Will this customer respond to our campaign?</a:t>
            </a:r>
          </a:p>
          <a:p>
            <a:r>
              <a:rPr lang="en-US" sz="3400" b="1" dirty="0" smtClean="0">
                <a:solidFill>
                  <a:srgbClr val="0000CC"/>
                </a:solidFill>
              </a:rPr>
              <a:t>Regression</a:t>
            </a:r>
            <a:r>
              <a:rPr lang="en-US" dirty="0" smtClean="0"/>
              <a:t> (“Numerical Estimation</a:t>
            </a:r>
            <a:r>
              <a:rPr lang="en-US" dirty="0"/>
              <a:t>”)</a:t>
            </a:r>
          </a:p>
          <a:p>
            <a:pPr lvl="1"/>
            <a:r>
              <a:rPr lang="en-US" dirty="0" smtClean="0"/>
              <a:t>How </a:t>
            </a:r>
            <a:r>
              <a:rPr lang="en-US" dirty="0"/>
              <a:t>much will she use the service?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>
                <a:solidFill>
                  <a:srgbClr val="7030A0"/>
                </a:solidFill>
              </a:rPr>
              <a:t>Affinity </a:t>
            </a:r>
            <a:r>
              <a:rPr lang="en-US" b="1" dirty="0">
                <a:solidFill>
                  <a:srgbClr val="7030A0"/>
                </a:solidFill>
              </a:rPr>
              <a:t>grouping </a:t>
            </a:r>
            <a:r>
              <a:rPr lang="en-US" dirty="0"/>
              <a:t>(a.k.a. “associations”, “market-basket analysis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items are commonly purchased together?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Clustering</a:t>
            </a:r>
            <a:endParaRPr lang="en-US" b="1" dirty="0">
              <a:solidFill>
                <a:srgbClr val="7030A0"/>
              </a:solidFill>
            </a:endParaRPr>
          </a:p>
          <a:p>
            <a:pPr lvl="1"/>
            <a:r>
              <a:rPr lang="en-US" dirty="0" smtClean="0"/>
              <a:t>Do </a:t>
            </a:r>
            <a:r>
              <a:rPr lang="en-US" dirty="0"/>
              <a:t>my customers form natural groups?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Description/Profiling</a:t>
            </a:r>
            <a:endParaRPr lang="en-US" b="1" dirty="0">
              <a:solidFill>
                <a:srgbClr val="7030A0"/>
              </a:solidFill>
            </a:endParaRPr>
          </a:p>
          <a:p>
            <a:pPr lvl="1"/>
            <a:r>
              <a:rPr lang="en-US" dirty="0" smtClean="0"/>
              <a:t>What </a:t>
            </a:r>
            <a:r>
              <a:rPr lang="en-US" dirty="0"/>
              <a:t>does “normal behavior” look like</a:t>
            </a:r>
            <a:r>
              <a:rPr lang="en-US" dirty="0" smtClean="0"/>
              <a:t>? (</a:t>
            </a:r>
            <a:r>
              <a:rPr lang="en-US" dirty="0"/>
              <a:t>for example, as baseline to detect fraud)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3400" y="1131165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CC"/>
                </a:solidFill>
              </a:rPr>
              <a:t>Supervised Learning </a:t>
            </a:r>
            <a:r>
              <a:rPr lang="en-US" sz="2400" b="1" dirty="0" smtClean="0">
                <a:solidFill>
                  <a:srgbClr val="0000CC"/>
                </a:solidFill>
              </a:rPr>
              <a:t>( </a:t>
            </a:r>
            <a:r>
              <a:rPr lang="en-US" sz="2800" b="1" dirty="0" smtClean="0">
                <a:solidFill>
                  <a:srgbClr val="00B050"/>
                </a:solidFill>
              </a:rPr>
              <a:t>Learn from Examples</a:t>
            </a:r>
            <a:r>
              <a:rPr lang="en-US" sz="2400" b="1" dirty="0" smtClean="0">
                <a:solidFill>
                  <a:srgbClr val="0000CC"/>
                </a:solidFill>
              </a:rPr>
              <a:t>) </a:t>
            </a:r>
            <a:endParaRPr lang="en-US" sz="2400" b="1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3245918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</a:rPr>
              <a:t>Unsupervised Learning (</a:t>
            </a:r>
            <a:r>
              <a:rPr lang="en-US" sz="2800" b="1" dirty="0" smtClean="0">
                <a:solidFill>
                  <a:srgbClr val="FF0000"/>
                </a:solidFill>
              </a:rPr>
              <a:t>No Examples to learn from</a:t>
            </a:r>
            <a:r>
              <a:rPr lang="en-US" sz="2400" b="1" dirty="0" smtClean="0">
                <a:solidFill>
                  <a:srgbClr val="7030A0"/>
                </a:solidFill>
              </a:rPr>
              <a:t>)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CC"/>
                </a:solidFill>
              </a:rPr>
              <a:t>Supervised vs. Unsupervised DM</a:t>
            </a:r>
            <a:endParaRPr lang="en-US" sz="3600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>
                <a:solidFill>
                  <a:srgbClr val="0000CC"/>
                </a:solidFill>
              </a:rPr>
              <a:t>Key (part 1): is there a specific, objective (binary </a:t>
            </a:r>
            <a:r>
              <a:rPr lang="en-US" i="1" dirty="0" smtClean="0">
                <a:solidFill>
                  <a:srgbClr val="0000CC"/>
                </a:solidFill>
              </a:rPr>
              <a:t>or quantifiable</a:t>
            </a:r>
            <a:r>
              <a:rPr lang="en-US" i="1" dirty="0">
                <a:solidFill>
                  <a:srgbClr val="0000CC"/>
                </a:solidFill>
              </a:rPr>
              <a:t>) </a:t>
            </a:r>
            <a:r>
              <a:rPr lang="en-US" b="1" i="1" u="sng" dirty="0">
                <a:solidFill>
                  <a:srgbClr val="0000CC"/>
                </a:solidFill>
              </a:rPr>
              <a:t>target</a:t>
            </a:r>
            <a:r>
              <a:rPr lang="en-US" i="1" dirty="0">
                <a:solidFill>
                  <a:srgbClr val="0000CC"/>
                </a:solidFill>
              </a:rPr>
              <a:t> that we are trying to predict?</a:t>
            </a:r>
            <a:endParaRPr lang="en-US" dirty="0" smtClean="0">
              <a:solidFill>
                <a:srgbClr val="0000CC"/>
              </a:solidFill>
            </a:endParaRPr>
          </a:p>
          <a:p>
            <a:endParaRPr lang="en-US" dirty="0" smtClean="0">
              <a:solidFill>
                <a:srgbClr val="0000CC"/>
              </a:solidFill>
            </a:endParaRPr>
          </a:p>
          <a:p>
            <a:r>
              <a:rPr lang="en-US" dirty="0" smtClean="0">
                <a:solidFill>
                  <a:srgbClr val="0000CC"/>
                </a:solidFill>
              </a:rPr>
              <a:t>Do </a:t>
            </a:r>
            <a:r>
              <a:rPr lang="en-US" dirty="0">
                <a:solidFill>
                  <a:srgbClr val="0000CC"/>
                </a:solidFill>
              </a:rPr>
              <a:t>my customers naturally fall into different groups?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i="1" dirty="0" smtClean="0"/>
              <a:t>[</a:t>
            </a:r>
            <a:r>
              <a:rPr lang="en-US" b="1" i="1" dirty="0">
                <a:solidFill>
                  <a:srgbClr val="00B050"/>
                </a:solidFill>
              </a:rPr>
              <a:t>Unsupervised</a:t>
            </a:r>
            <a:r>
              <a:rPr lang="en-US" i="1" dirty="0"/>
              <a:t>: no objective target stated.]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CC"/>
                </a:solidFill>
              </a:rPr>
              <a:t>Do </a:t>
            </a:r>
            <a:r>
              <a:rPr lang="en-US" dirty="0">
                <a:solidFill>
                  <a:srgbClr val="0000CC"/>
                </a:solidFill>
              </a:rPr>
              <a:t>my customers fall into different groups with respect </a:t>
            </a:r>
            <a:r>
              <a:rPr lang="en-US" dirty="0" smtClean="0">
                <a:solidFill>
                  <a:srgbClr val="0000CC"/>
                </a:solidFill>
              </a:rPr>
              <a:t>to their </a:t>
            </a:r>
            <a:r>
              <a:rPr lang="en-US" dirty="0">
                <a:solidFill>
                  <a:srgbClr val="0000CC"/>
                </a:solidFill>
              </a:rPr>
              <a:t>propensity to leave when their contracts expire?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i="1" dirty="0" smtClean="0"/>
              <a:t>[</a:t>
            </a:r>
            <a:r>
              <a:rPr lang="en-US" b="1" i="1" dirty="0">
                <a:solidFill>
                  <a:srgbClr val="00B050"/>
                </a:solidFill>
              </a:rPr>
              <a:t>Supervised</a:t>
            </a:r>
            <a:r>
              <a:rPr lang="en-US" i="1" dirty="0"/>
              <a:t>: would like to use the </a:t>
            </a:r>
            <a:r>
              <a:rPr lang="en-US" i="1" dirty="0" err="1" smtClean="0"/>
              <a:t>clasifica</a:t>
            </a:r>
            <a:r>
              <a:rPr lang="en-US" i="1" dirty="0" err="1" smtClean="0"/>
              <a:t>tion</a:t>
            </a:r>
            <a:r>
              <a:rPr lang="en-US" i="1" dirty="0" smtClean="0"/>
              <a:t> </a:t>
            </a:r>
            <a:r>
              <a:rPr lang="en-US" i="1" dirty="0"/>
              <a:t>to </a:t>
            </a:r>
            <a:r>
              <a:rPr lang="en-US" i="1" dirty="0" smtClean="0"/>
              <a:t>	take action based </a:t>
            </a:r>
            <a:r>
              <a:rPr lang="en-US" i="1" dirty="0"/>
              <a:t>on predicted likelihood of churn.]</a:t>
            </a:r>
          </a:p>
          <a:p>
            <a:endParaRPr lang="en-US" i="1" dirty="0" smtClean="0"/>
          </a:p>
          <a:p>
            <a:r>
              <a:rPr lang="en-US" i="1" dirty="0" smtClean="0">
                <a:solidFill>
                  <a:srgbClr val="0000CC"/>
                </a:solidFill>
              </a:rPr>
              <a:t>Key </a:t>
            </a:r>
            <a:r>
              <a:rPr lang="en-US" i="1" dirty="0">
                <a:solidFill>
                  <a:srgbClr val="0000CC"/>
                </a:solidFill>
              </a:rPr>
              <a:t>(part 2): do we have </a:t>
            </a:r>
            <a:r>
              <a:rPr lang="en-US" b="1" i="1" u="sng" dirty="0">
                <a:solidFill>
                  <a:srgbClr val="0000CC"/>
                </a:solidFill>
              </a:rPr>
              <a:t>data</a:t>
            </a:r>
            <a:r>
              <a:rPr lang="en-US" b="1" i="1" dirty="0">
                <a:solidFill>
                  <a:srgbClr val="0000CC"/>
                </a:solidFill>
              </a:rPr>
              <a:t> on this target?</a:t>
            </a:r>
          </a:p>
          <a:p>
            <a:pPr lvl="1"/>
            <a:r>
              <a:rPr lang="en-US" i="1" dirty="0" smtClean="0"/>
              <a:t>supervised </a:t>
            </a:r>
            <a:r>
              <a:rPr lang="en-US" i="1" dirty="0"/>
              <a:t>data mining requires both parts 1 &amp;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00CC"/>
                </a:solidFill>
              </a:rPr>
              <a:t>Within supervised learning:</a:t>
            </a:r>
            <a:br>
              <a:rPr lang="en-US" sz="3600" b="1" dirty="0" smtClean="0">
                <a:solidFill>
                  <a:srgbClr val="0000CC"/>
                </a:solidFill>
              </a:rPr>
            </a:br>
            <a:r>
              <a:rPr lang="en-US" sz="3600" b="1" dirty="0" smtClean="0">
                <a:solidFill>
                  <a:srgbClr val="0000CC"/>
                </a:solidFill>
              </a:rPr>
              <a:t>classification vs. regression?</a:t>
            </a:r>
            <a:endParaRPr lang="en-US" sz="3600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difference is the type of target variable:</a:t>
            </a:r>
          </a:p>
          <a:p>
            <a:pPr lvl="1"/>
            <a:r>
              <a:rPr lang="en-US" dirty="0" smtClean="0"/>
              <a:t>classification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sz="3200" b="1" dirty="0" smtClean="0">
                <a:solidFill>
                  <a:srgbClr val="00B050"/>
                </a:solidFill>
              </a:rPr>
              <a:t>categorical</a:t>
            </a:r>
            <a:r>
              <a:rPr lang="en-US" dirty="0" smtClean="0"/>
              <a:t> target*</a:t>
            </a:r>
          </a:p>
          <a:p>
            <a:pPr lvl="1"/>
            <a:r>
              <a:rPr lang="en-US" dirty="0" smtClean="0"/>
              <a:t>regression     </a:t>
            </a:r>
            <a:r>
              <a:rPr lang="en-US" dirty="0" smtClean="0">
                <a:sym typeface="Wingdings" pitchFamily="2" charset="2"/>
              </a:rPr>
              <a:t>  </a:t>
            </a:r>
            <a:r>
              <a:rPr lang="en-US" sz="3200" b="1" dirty="0" smtClean="0"/>
              <a:t>numeric</a:t>
            </a:r>
            <a:r>
              <a:rPr lang="en-US" dirty="0" smtClean="0"/>
              <a:t> target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>
              <a:buNone/>
            </a:pPr>
            <a:r>
              <a:rPr lang="en-US" sz="1800" dirty="0" smtClean="0"/>
              <a:t>	* one twist: for business applications normally we want a numeric prediction over a categorical target variable. For example, say the target for our churn example is “customer leaves within 90 days of contract expiration”; we may want to model the probability that a customer leaves. This is still considered classification modeling rather than regression, because the underlying target variable (e.g., in historical data) is categorical. Sometimes this is called “class probability estimation”.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17071296"/>
              </p:ext>
            </p:extLst>
          </p:nvPr>
        </p:nvGraphicFramePr>
        <p:xfrm>
          <a:off x="152400" y="1676400"/>
          <a:ext cx="8839200" cy="4107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9600" y="228600"/>
            <a:ext cx="78486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algn="ctr"/>
            <a:r>
              <a:rPr lang="en-US" sz="4000" b="1" dirty="0" smtClean="0">
                <a:solidFill>
                  <a:srgbClr val="0000CC"/>
                </a:solidFill>
              </a:rPr>
              <a:t>Course Outline</a:t>
            </a:r>
            <a:endParaRPr lang="en-US" sz="40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48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00CC"/>
                </a:solidFill>
              </a:rPr>
              <a:t/>
            </a:r>
            <a:br>
              <a:rPr lang="en-US" sz="3600" b="1" dirty="0" smtClean="0">
                <a:solidFill>
                  <a:srgbClr val="0000CC"/>
                </a:solidFill>
              </a:rPr>
            </a:br>
            <a:r>
              <a:rPr lang="en-US" sz="3600" b="1" dirty="0" smtClean="0">
                <a:solidFill>
                  <a:srgbClr val="0000CC"/>
                </a:solidFill>
              </a:rPr>
              <a:t>Building </a:t>
            </a:r>
            <a:r>
              <a:rPr lang="en-US" sz="3600" b="1" dirty="0">
                <a:solidFill>
                  <a:srgbClr val="0000CC"/>
                </a:solidFill>
              </a:rPr>
              <a:t>the Model  and Using it</a:t>
            </a:r>
            <a:br>
              <a:rPr lang="en-US" sz="3600" b="1" dirty="0">
                <a:solidFill>
                  <a:srgbClr val="0000CC"/>
                </a:solidFill>
              </a:rPr>
            </a:br>
            <a:endParaRPr lang="en-US" sz="3600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5791200" cy="7619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b="1" dirty="0" smtClean="0"/>
              <a:t>“Supervised” modeling:</a:t>
            </a:r>
            <a:endParaRPr lang="en-US" sz="3000" b="1" dirty="0" smtClean="0"/>
          </a:p>
          <a:p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146" name="Picture 2" descr="C:\Users\Elena Filatova\AppData\Local\Microsoft\Windows\Temporary Internet Files\Content.IE5\0L8ZEPWJ\MC900442024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1066800"/>
            <a:ext cx="2154365" cy="15240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304800" y="2743200"/>
            <a:ext cx="7772400" cy="3429000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4953000"/>
            <a:ext cx="914400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New data item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172" name="Picture 4" descr="C:\Users\Elena Filatova\AppData\Local\Microsoft\Windows\Temporary Internet Files\Content.IE5\9T45EQQM\MC900280813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4876800"/>
            <a:ext cx="1246134" cy="1295400"/>
          </a:xfrm>
          <a:prstGeom prst="rect">
            <a:avLst/>
          </a:prstGeom>
          <a:noFill/>
        </p:spPr>
      </p:pic>
      <p:cxnSp>
        <p:nvCxnSpPr>
          <p:cNvPr id="13" name="Straight Arrow Connector 12"/>
          <p:cNvCxnSpPr/>
          <p:nvPr/>
        </p:nvCxnSpPr>
        <p:spPr>
          <a:xfrm>
            <a:off x="1905000" y="5486400"/>
            <a:ext cx="1219200" cy="1588"/>
          </a:xfrm>
          <a:prstGeom prst="straightConnector1">
            <a:avLst/>
          </a:prstGeom>
          <a:ln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19600" y="5410200"/>
            <a:ext cx="1219200" cy="1588"/>
          </a:xfrm>
          <a:prstGeom prst="straightConnector1">
            <a:avLst/>
          </a:prstGeom>
          <a:ln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Punched Tape 15"/>
          <p:cNvSpPr/>
          <p:nvPr/>
        </p:nvSpPr>
        <p:spPr>
          <a:xfrm>
            <a:off x="6096000" y="4876800"/>
            <a:ext cx="1447800" cy="990600"/>
          </a:xfrm>
          <a:prstGeom prst="flowChartPunchedTap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Prediction of prob. of class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" y="42304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“Training” data have all values specified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" y="6324601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data item has some value unknown (e.g., will she leave?)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 flipV="1">
            <a:off x="647700" y="3771900"/>
            <a:ext cx="5334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 flipH="1" flipV="1">
            <a:off x="876300" y="5944969"/>
            <a:ext cx="4572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n 22"/>
          <p:cNvSpPr/>
          <p:nvPr/>
        </p:nvSpPr>
        <p:spPr>
          <a:xfrm>
            <a:off x="1066800" y="2895600"/>
            <a:ext cx="914400" cy="1216152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174" name="Picture 6" descr="C:\Program Files\Microsoft Office\MEDIA\CAGCAT10\j0205582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2713025"/>
            <a:ext cx="1776679" cy="1630375"/>
          </a:xfrm>
          <a:prstGeom prst="rect">
            <a:avLst/>
          </a:prstGeom>
          <a:noFill/>
        </p:spPr>
      </p:pic>
      <p:pic>
        <p:nvPicPr>
          <p:cNvPr id="26" name="Picture 4" descr="C:\Users\Elena Filatova\AppData\Local\Microsoft\Windows\Temporary Internet Files\Content.IE5\9T45EQQM\MC900280813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16666" y="2895600"/>
            <a:ext cx="1246134" cy="1295400"/>
          </a:xfrm>
          <a:prstGeom prst="rect">
            <a:avLst/>
          </a:prstGeom>
          <a:noFill/>
        </p:spPr>
      </p:pic>
      <p:cxnSp>
        <p:nvCxnSpPr>
          <p:cNvPr id="27" name="Straight Arrow Connector 26"/>
          <p:cNvCxnSpPr/>
          <p:nvPr/>
        </p:nvCxnSpPr>
        <p:spPr>
          <a:xfrm>
            <a:off x="2057400" y="3352800"/>
            <a:ext cx="1219200" cy="1588"/>
          </a:xfrm>
          <a:prstGeom prst="straightConnector1">
            <a:avLst/>
          </a:prstGeom>
          <a:ln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724400" y="3427412"/>
            <a:ext cx="1219200" cy="1588"/>
          </a:xfrm>
          <a:prstGeom prst="straightConnector1">
            <a:avLst/>
          </a:prstGeom>
          <a:ln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0800000" flipV="1">
            <a:off x="4038600" y="4114800"/>
            <a:ext cx="1828800" cy="838200"/>
          </a:xfrm>
          <a:prstGeom prst="straightConnector1">
            <a:avLst/>
          </a:prstGeom>
          <a:ln>
            <a:solidFill>
              <a:schemeClr val="tx2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CC"/>
                </a:solidFill>
              </a:rPr>
              <a:t>Predictive model in use</a:t>
            </a:r>
            <a:endParaRPr lang="en-US" sz="4000" b="1" dirty="0" smtClean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91200" cy="7619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b="1" dirty="0" smtClean="0"/>
              <a:t>Example</a:t>
            </a:r>
            <a:endParaRPr lang="en-US" sz="3000" b="1" dirty="0" smtClean="0"/>
          </a:p>
          <a:p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146" name="Picture 2" descr="C:\Users\Elena Filatova\AppData\Local\Microsoft\Windows\Temporary Internet Files\Content.IE5\0L8ZEPWJ\MC900442024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1066800"/>
            <a:ext cx="2154365" cy="15240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533400" y="2971800"/>
            <a:ext cx="7543800" cy="3200400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3657600"/>
            <a:ext cx="914400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New data item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172" name="Picture 4" descr="C:\Users\Elena Filatova\AppData\Local\Microsoft\Windows\Temporary Internet Files\Content.IE5\9T45EQQM\MC900280813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3505200"/>
            <a:ext cx="1246134" cy="1295400"/>
          </a:xfrm>
          <a:prstGeom prst="rect">
            <a:avLst/>
          </a:prstGeom>
          <a:noFill/>
        </p:spPr>
      </p:pic>
      <p:cxnSp>
        <p:nvCxnSpPr>
          <p:cNvPr id="13" name="Straight Arrow Connector 12"/>
          <p:cNvCxnSpPr>
            <a:stCxn id="8" idx="3"/>
          </p:cNvCxnSpPr>
          <p:nvPr/>
        </p:nvCxnSpPr>
        <p:spPr>
          <a:xfrm>
            <a:off x="1828800" y="4114800"/>
            <a:ext cx="1219200" cy="1588"/>
          </a:xfrm>
          <a:prstGeom prst="straightConnector1">
            <a:avLst/>
          </a:prstGeom>
          <a:ln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19600" y="4114800"/>
            <a:ext cx="1219200" cy="1588"/>
          </a:xfrm>
          <a:prstGeom prst="straightConnector1">
            <a:avLst/>
          </a:prstGeom>
          <a:ln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Punched Tape 15"/>
          <p:cNvSpPr/>
          <p:nvPr/>
        </p:nvSpPr>
        <p:spPr>
          <a:xfrm>
            <a:off x="6096000" y="3505200"/>
            <a:ext cx="1447800" cy="990600"/>
          </a:xfrm>
          <a:prstGeom prst="flowChartPunchedTap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Prediction of prob. of class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200" y="510540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What is the probability of attrition of this customer with characteristics X, Y, Z ?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86400" y="51816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P(C|X,Y,Z) = 0.85</a:t>
            </a:r>
          </a:p>
          <a:p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16200000" flipV="1">
            <a:off x="1981200" y="4724400"/>
            <a:ext cx="3048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 flipH="1" flipV="1">
            <a:off x="6362700" y="4686300"/>
            <a:ext cx="4572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3400" y="2362200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CC"/>
                </a:solidFill>
              </a:rPr>
              <a:t>Using the Model</a:t>
            </a:r>
            <a:endParaRPr lang="en-US" sz="2400" b="1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CC"/>
                </a:solidFill>
              </a:rPr>
              <a:t>Data mining is a process</a:t>
            </a:r>
            <a:endParaRPr lang="en-US" sz="3600" b="1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600" y="2133601"/>
            <a:ext cx="7543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/>
              <a:t>science + craft + creativity + common sense</a:t>
            </a:r>
          </a:p>
          <a:p>
            <a:endParaRPr lang="en-US" sz="3200" b="1" i="1" dirty="0" smtClean="0"/>
          </a:p>
          <a:p>
            <a:r>
              <a:rPr lang="en-US" sz="3200" b="1" i="1" dirty="0" smtClean="0"/>
              <a:t>       a </a:t>
            </a:r>
            <a:r>
              <a:rPr lang="en-US" sz="3200" b="1" i="1" dirty="0"/>
              <a:t>process</a:t>
            </a:r>
            <a:endParaRPr lang="en-US" sz="3200" b="1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514600" y="2667000"/>
            <a:ext cx="3733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514600" y="2667000"/>
            <a:ext cx="11430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1219200" y="2743200"/>
            <a:ext cx="6858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 flipH="1" flipV="1">
            <a:off x="2171700" y="2781300"/>
            <a:ext cx="533400" cy="304800"/>
          </a:xfrm>
          <a:prstGeom prst="straightConnector1">
            <a:avLst/>
          </a:prstGeom>
          <a:ln w="19050">
            <a:headEnd type="stealth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00CC"/>
                </a:solidFill>
              </a:rPr>
              <a:t>Textbook and Software</a:t>
            </a:r>
            <a:endParaRPr lang="en-US" sz="4000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rgbClr val="00B050"/>
                </a:solidFill>
              </a:rPr>
              <a:t>Text </a:t>
            </a:r>
            <a:r>
              <a:rPr lang="en-US" sz="2800" b="1" dirty="0" smtClean="0">
                <a:solidFill>
                  <a:srgbClr val="00B050"/>
                </a:solidFill>
              </a:rPr>
              <a:t>Book</a:t>
            </a:r>
            <a:r>
              <a:rPr lang="en-US" sz="2800" dirty="0" smtClean="0">
                <a:solidFill>
                  <a:srgbClr val="00B050"/>
                </a:solidFill>
              </a:rPr>
              <a:t>: </a:t>
            </a:r>
            <a:r>
              <a:rPr lang="en-US" sz="2400" b="1" dirty="0" smtClean="0"/>
              <a:t>Tan, </a:t>
            </a:r>
            <a:r>
              <a:rPr lang="en-US" sz="2400" b="1" dirty="0" err="1" smtClean="0"/>
              <a:t>Steinback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Karpatne</a:t>
            </a:r>
            <a:r>
              <a:rPr lang="en-US" sz="2400" b="1" dirty="0" smtClean="0"/>
              <a:t>, Kumar, </a:t>
            </a:r>
            <a:r>
              <a:rPr lang="en-US" sz="2400" dirty="0" smtClean="0"/>
              <a:t>“Introduction to Data Mining”, </a:t>
            </a:r>
            <a:r>
              <a:rPr lang="en-US" sz="2400" b="1" dirty="0" smtClean="0">
                <a:solidFill>
                  <a:srgbClr val="FF0000"/>
                </a:solidFill>
              </a:rPr>
              <a:t>second edition, Pearson</a:t>
            </a:r>
          </a:p>
          <a:p>
            <a:pPr marL="0" indent="0">
              <a:buNone/>
            </a:pPr>
            <a:r>
              <a:rPr lang="en-US" sz="2800" b="1" dirty="0" smtClean="0">
                <a:solidFill>
                  <a:srgbClr val="0000CC"/>
                </a:solidFill>
              </a:rPr>
              <a:t>Data Mining / Machine Learning SOFTWARE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SPSS Modeler 18.0  ( for this course)</a:t>
            </a:r>
          </a:p>
          <a:p>
            <a:r>
              <a:rPr lang="en-US" sz="2400" b="1" dirty="0" smtClean="0"/>
              <a:t>SAS</a:t>
            </a:r>
          </a:p>
          <a:p>
            <a:r>
              <a:rPr lang="en-US" sz="2400" b="1" dirty="0" smtClean="0"/>
              <a:t>XLMINER</a:t>
            </a:r>
          </a:p>
          <a:p>
            <a:r>
              <a:rPr lang="en-US" sz="2400" b="1" dirty="0" smtClean="0"/>
              <a:t>WEKA </a:t>
            </a:r>
            <a:r>
              <a:rPr lang="en-US" sz="2400" b="1" dirty="0" smtClean="0"/>
              <a:t>3.8 </a:t>
            </a:r>
            <a:r>
              <a:rPr lang="en-US" sz="2400" b="1" dirty="0" smtClean="0"/>
              <a:t>(open </a:t>
            </a:r>
            <a:r>
              <a:rPr lang="en-US" sz="2400" b="1" dirty="0" smtClean="0"/>
              <a:t>source</a:t>
            </a:r>
            <a:r>
              <a:rPr lang="en-US" sz="2400" b="1" dirty="0" smtClean="0"/>
              <a:t>: </a:t>
            </a:r>
            <a:r>
              <a:rPr lang="en-US" sz="2000" dirty="0">
                <a:hlinkClick r:id="rId2"/>
              </a:rPr>
              <a:t>https://www.cs.waikato.ac.nz/ml/weka/downloading.html</a:t>
            </a:r>
            <a:r>
              <a:rPr lang="en-US" sz="2000" b="1" dirty="0" smtClean="0"/>
              <a:t>)</a:t>
            </a:r>
            <a:endParaRPr lang="en-US" sz="2000" b="1" dirty="0" smtClean="0"/>
          </a:p>
          <a:p>
            <a:r>
              <a:rPr lang="en-US" sz="2800" dirty="0" smtClean="0"/>
              <a:t>Rapid Miner  (open source)</a:t>
            </a:r>
          </a:p>
          <a:p>
            <a:r>
              <a:rPr lang="en-US" sz="2800" dirty="0" smtClean="0"/>
              <a:t>Apache Mahout (open source)</a:t>
            </a:r>
          </a:p>
          <a:p>
            <a:r>
              <a:rPr lang="en-US" sz="2800" dirty="0" smtClean="0"/>
              <a:t>Data Robot   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60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CC"/>
                </a:solidFill>
              </a:rPr>
              <a:t>The CRISP </a:t>
            </a:r>
            <a:r>
              <a:rPr lang="en-US" sz="3600" b="1" dirty="0">
                <a:solidFill>
                  <a:srgbClr val="0000CC"/>
                </a:solidFill>
              </a:rPr>
              <a:t>Data Mining Process</a:t>
            </a:r>
            <a:endParaRPr lang="en-US" sz="3600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0242" name="Picture 2" descr="http://www.crisp-dm.org/Images/Crisp-dmchartnew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914400"/>
            <a:ext cx="6019800" cy="546669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057400" y="6401155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Cross Industry Standard Process for Data Mining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00CC"/>
                </a:solidFill>
              </a:rPr>
              <a:t>The Data Mining Process</a:t>
            </a:r>
            <a:endParaRPr lang="en-US" sz="3600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0242" name="Picture 2" descr="http://www.crisp-dm.org/Images/Crisp-dmchartnew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914400"/>
            <a:ext cx="6324600" cy="5743494"/>
          </a:xfrm>
          <a:prstGeom prst="rect">
            <a:avLst/>
          </a:prstGeom>
          <a:noFill/>
        </p:spPr>
      </p:pic>
      <p:pic>
        <p:nvPicPr>
          <p:cNvPr id="5" name="Picture 2" descr="C:\Users\Elena Filatova\AppData\Local\Microsoft\Windows\Temporary Internet Files\Content.IE5\0L8ZEPWJ\MC900442024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9635" y="914400"/>
            <a:ext cx="2154365" cy="1524000"/>
          </a:xfrm>
          <a:prstGeom prst="rect">
            <a:avLst/>
          </a:prstGeom>
          <a:noFill/>
        </p:spPr>
      </p:pic>
      <p:sp>
        <p:nvSpPr>
          <p:cNvPr id="6" name="Oval 5"/>
          <p:cNvSpPr/>
          <p:nvPr/>
        </p:nvSpPr>
        <p:spPr>
          <a:xfrm>
            <a:off x="2819400" y="1600200"/>
            <a:ext cx="3886200" cy="10668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00CC"/>
                </a:solidFill>
              </a:rPr>
              <a:t>The Data Mining Process</a:t>
            </a:r>
            <a:endParaRPr lang="en-US" sz="3600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0242" name="Picture 2" descr="http://www.crisp-dm.org/Images/Crisp-dmchartnew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914400"/>
            <a:ext cx="6324600" cy="5743494"/>
          </a:xfrm>
          <a:prstGeom prst="rect">
            <a:avLst/>
          </a:prstGeom>
          <a:noFill/>
        </p:spPr>
      </p:pic>
      <p:pic>
        <p:nvPicPr>
          <p:cNvPr id="5" name="Picture 2" descr="C:\Users\Elena Filatova\AppData\Local\Microsoft\Windows\Temporary Internet Files\Content.IE5\0L8ZEPWJ\MC900442024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9635" y="914400"/>
            <a:ext cx="2154365" cy="1524000"/>
          </a:xfrm>
          <a:prstGeom prst="rect">
            <a:avLst/>
          </a:prstGeom>
          <a:noFill/>
        </p:spPr>
      </p:pic>
      <p:sp>
        <p:nvSpPr>
          <p:cNvPr id="6" name="Oval 5"/>
          <p:cNvSpPr/>
          <p:nvPr/>
        </p:nvSpPr>
        <p:spPr>
          <a:xfrm>
            <a:off x="5410200" y="3581400"/>
            <a:ext cx="1600200" cy="10668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lvl="0" indent="0" algn="ctr">
              <a:buClr>
                <a:srgbClr val="800080"/>
              </a:buClr>
              <a:buSzPct val="60000"/>
              <a:buNone/>
            </a:pPr>
            <a:r>
              <a:rPr lang="en-US" dirty="0"/>
              <a:t> </a:t>
            </a:r>
            <a:r>
              <a:rPr lang="en-US" sz="3600" b="1" dirty="0" smtClean="0">
                <a:solidFill>
                  <a:srgbClr val="0000CC"/>
                </a:solidFill>
                <a:latin typeface="Arial" charset="0"/>
              </a:rPr>
              <a:t>End Lecture 1</a:t>
            </a:r>
            <a:endParaRPr lang="en-US" sz="3600" dirty="0">
              <a:solidFill>
                <a:srgbClr val="0000CC"/>
              </a:solidFill>
              <a:latin typeface="Arial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9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74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00CC"/>
                </a:solidFill>
              </a:rPr>
              <a:t>What might a data mining model</a:t>
            </a:r>
            <a:br>
              <a:rPr lang="en-US" sz="3600" b="1" dirty="0" smtClean="0">
                <a:solidFill>
                  <a:srgbClr val="0000CC"/>
                </a:solidFill>
              </a:rPr>
            </a:br>
            <a:r>
              <a:rPr lang="en-US" sz="3600" b="1" dirty="0" smtClean="0">
                <a:solidFill>
                  <a:srgbClr val="0000CC"/>
                </a:solidFill>
              </a:rPr>
              <a:t>look like?</a:t>
            </a:r>
            <a:endParaRPr lang="en-US" sz="3600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There are different sorts of data mining. </a:t>
            </a:r>
            <a:r>
              <a:rPr lang="en-US" sz="2800" dirty="0" smtClean="0"/>
              <a:t>Here are </a:t>
            </a:r>
            <a:r>
              <a:rPr lang="en-US" sz="2800" dirty="0"/>
              <a:t>just two </a:t>
            </a:r>
            <a:r>
              <a:rPr lang="en-US" sz="2800" dirty="0" smtClean="0"/>
              <a:t>examples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Rules: (a supervised segmentation)</a:t>
            </a:r>
          </a:p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If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(income &gt; $70K) &amp; (age &gt; 40) &amp; (domicile=“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NE USA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”) then </a:t>
            </a:r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</a:rPr>
              <a:t>prob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(churn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)=0.12</a:t>
            </a:r>
          </a:p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If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… then 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</a:p>
          <a:p>
            <a:endParaRPr lang="en-US" sz="2400" b="1" dirty="0"/>
          </a:p>
          <a:p>
            <a:pPr>
              <a:buNone/>
            </a:pPr>
            <a:r>
              <a:rPr lang="en-US" sz="2800" b="1" u="sng" dirty="0" smtClean="0">
                <a:solidFill>
                  <a:schemeClr val="accent2">
                    <a:lumMod val="50000"/>
                  </a:schemeClr>
                </a:solidFill>
              </a:rPr>
              <a:t>Numeric </a:t>
            </a:r>
            <a:r>
              <a:rPr lang="en-US" sz="2800" b="1" u="sng" dirty="0">
                <a:solidFill>
                  <a:schemeClr val="accent2">
                    <a:lumMod val="50000"/>
                  </a:schemeClr>
                </a:solidFill>
              </a:rPr>
              <a:t>function:</a:t>
            </a:r>
          </a:p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P(churn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) = f(x1,x2,…, </a:t>
            </a:r>
            <a:r>
              <a:rPr lang="en-US" sz="2800" b="1" dirty="0" err="1">
                <a:solidFill>
                  <a:schemeClr val="accent2">
                    <a:lumMod val="50000"/>
                  </a:schemeClr>
                </a:solidFill>
              </a:rPr>
              <a:t>xk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2743200"/>
            <a:ext cx="8610600" cy="1828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4724400"/>
            <a:ext cx="8610600" cy="1371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00CC"/>
                </a:solidFill>
              </a:rPr>
              <a:t>Data Mining versus …</a:t>
            </a:r>
            <a:endParaRPr lang="en-US" sz="3600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Data Warehousing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warehouses coalesce data from across an enterprise, often </a:t>
            </a:r>
            <a:r>
              <a:rPr lang="en-US" dirty="0" smtClean="0"/>
              <a:t>from multiple </a:t>
            </a:r>
            <a:r>
              <a:rPr lang="en-US" dirty="0"/>
              <a:t>transaction-processing </a:t>
            </a:r>
            <a:r>
              <a:rPr lang="en-US" dirty="0" smtClean="0"/>
              <a:t>systems, and also data from outside the enterprise</a:t>
            </a:r>
          </a:p>
          <a:p>
            <a:pPr lvl="1"/>
            <a:r>
              <a:rPr lang="en-US" dirty="0" smtClean="0"/>
              <a:t>Analytical </a:t>
            </a:r>
            <a:r>
              <a:rPr lang="en-US" dirty="0"/>
              <a:t>systems access DWs</a:t>
            </a:r>
          </a:p>
          <a:p>
            <a:r>
              <a:rPr lang="en-US" b="1" dirty="0" smtClean="0">
                <a:solidFill>
                  <a:srgbClr val="0000CC"/>
                </a:solidFill>
              </a:rPr>
              <a:t>Querying </a:t>
            </a:r>
            <a:r>
              <a:rPr lang="en-US" b="1" dirty="0">
                <a:solidFill>
                  <a:srgbClr val="0000CC"/>
                </a:solidFill>
              </a:rPr>
              <a:t>(SQL, QBE, other GUI-based querying)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flexible interface to ask factual questions about data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modeling or sophisticated pattern finding</a:t>
            </a:r>
          </a:p>
          <a:p>
            <a:r>
              <a:rPr lang="en-US" b="1" dirty="0" smtClean="0">
                <a:solidFill>
                  <a:srgbClr val="0000CC"/>
                </a:solidFill>
              </a:rPr>
              <a:t>OLAP </a:t>
            </a:r>
            <a:r>
              <a:rPr lang="en-US" b="1" dirty="0">
                <a:solidFill>
                  <a:srgbClr val="0000CC"/>
                </a:solidFill>
              </a:rPr>
              <a:t>– On-line Analytical Processing</a:t>
            </a:r>
          </a:p>
          <a:p>
            <a:pPr lvl="1"/>
            <a:r>
              <a:rPr lang="en-US" dirty="0" smtClean="0"/>
              <a:t>OLAP </a:t>
            </a:r>
            <a:r>
              <a:rPr lang="en-US" dirty="0"/>
              <a:t>provides easy-to-use GUI to explore large data collections</a:t>
            </a:r>
          </a:p>
          <a:p>
            <a:pPr lvl="1"/>
            <a:r>
              <a:rPr lang="en-US" dirty="0" smtClean="0"/>
              <a:t>Exploration </a:t>
            </a:r>
            <a:r>
              <a:rPr lang="en-US" dirty="0"/>
              <a:t>is manual; no modeling</a:t>
            </a:r>
          </a:p>
          <a:p>
            <a:pPr lvl="1"/>
            <a:r>
              <a:rPr lang="en-US" dirty="0" smtClean="0"/>
              <a:t>Dimensions </a:t>
            </a:r>
            <a:r>
              <a:rPr lang="en-US" dirty="0"/>
              <a:t>of analysis preprogrammed into OLAP system</a:t>
            </a:r>
          </a:p>
          <a:p>
            <a:r>
              <a:rPr lang="en-US" b="1" dirty="0" smtClean="0">
                <a:solidFill>
                  <a:srgbClr val="0000CC"/>
                </a:solidFill>
              </a:rPr>
              <a:t>Traditional </a:t>
            </a:r>
            <a:r>
              <a:rPr lang="en-US" b="1" dirty="0">
                <a:solidFill>
                  <a:srgbClr val="0000CC"/>
                </a:solidFill>
              </a:rPr>
              <a:t>statistical analysis</a:t>
            </a:r>
          </a:p>
          <a:p>
            <a:pPr lvl="1"/>
            <a:r>
              <a:rPr lang="en-US" dirty="0" smtClean="0"/>
              <a:t>Mainly </a:t>
            </a:r>
            <a:r>
              <a:rPr lang="en-US" dirty="0"/>
              <a:t>based on hypothesis testing or estimation/quantification </a:t>
            </a:r>
            <a:r>
              <a:rPr lang="en-US" dirty="0" smtClean="0"/>
              <a:t>of uncertainty</a:t>
            </a:r>
            <a:endParaRPr lang="en-US" dirty="0"/>
          </a:p>
          <a:p>
            <a:pPr lvl="1"/>
            <a:r>
              <a:rPr lang="en-US" dirty="0" smtClean="0"/>
              <a:t>Should </a:t>
            </a:r>
            <a:r>
              <a:rPr lang="en-US" dirty="0"/>
              <a:t>be used to follow-up on data mining’s hypothesis generation</a:t>
            </a:r>
          </a:p>
          <a:p>
            <a:r>
              <a:rPr lang="en-US" b="1" i="1" dirty="0" smtClean="0">
                <a:solidFill>
                  <a:srgbClr val="0000CC"/>
                </a:solidFill>
              </a:rPr>
              <a:t>Automated </a:t>
            </a:r>
            <a:r>
              <a:rPr lang="en-US" b="1" i="1" dirty="0">
                <a:solidFill>
                  <a:srgbClr val="0000CC"/>
                </a:solidFill>
              </a:rPr>
              <a:t>statistical modeling (e.g., advanced regression)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data mining, one type -- usually based on linear models</a:t>
            </a:r>
          </a:p>
          <a:p>
            <a:pPr lvl="1"/>
            <a:r>
              <a:rPr lang="en-US" dirty="0" smtClean="0"/>
              <a:t>Massive </a:t>
            </a:r>
            <a:r>
              <a:rPr lang="en-US" dirty="0"/>
              <a:t>databases allow non-linear alternatives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3A9136-4E8E-4D87-A7F7-4981FC07A7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18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00CC"/>
                </a:solidFill>
              </a:rPr>
              <a:t>W</a:t>
            </a:r>
            <a:r>
              <a:rPr lang="en-US" sz="4000" b="1" dirty="0" smtClean="0">
                <a:solidFill>
                  <a:srgbClr val="0000CC"/>
                </a:solidFill>
              </a:rPr>
              <a:t>hat to use  and  When?</a:t>
            </a:r>
            <a:endParaRPr lang="en-US" sz="4800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76800"/>
          </a:xfrm>
        </p:spPr>
        <p:txBody>
          <a:bodyPr>
            <a:noAutofit/>
          </a:bodyPr>
          <a:lstStyle/>
          <a:p>
            <a:r>
              <a:rPr lang="en-US" sz="2400" dirty="0"/>
              <a:t>Who (exactly) are my most profitable customers?</a:t>
            </a:r>
          </a:p>
          <a:p>
            <a:pPr lvl="1"/>
            <a:r>
              <a:rPr lang="en-US" sz="2400" i="1" dirty="0" smtClean="0">
                <a:solidFill>
                  <a:srgbClr val="0000CC"/>
                </a:solidFill>
              </a:rPr>
              <a:t>Database </a:t>
            </a:r>
            <a:r>
              <a:rPr lang="en-US" sz="2400" i="1" dirty="0">
                <a:solidFill>
                  <a:srgbClr val="0000CC"/>
                </a:solidFill>
              </a:rPr>
              <a:t>querying</a:t>
            </a:r>
          </a:p>
          <a:p>
            <a:endParaRPr lang="en-US" sz="2400" dirty="0" smtClean="0"/>
          </a:p>
          <a:p>
            <a:r>
              <a:rPr lang="en-US" sz="2400" dirty="0" smtClean="0"/>
              <a:t>Do </a:t>
            </a:r>
            <a:r>
              <a:rPr lang="en-US" sz="2400" dirty="0"/>
              <a:t>I have confidence that there really is a </a:t>
            </a:r>
            <a:r>
              <a:rPr lang="en-US" sz="2400" dirty="0" smtClean="0"/>
              <a:t>difference between </a:t>
            </a:r>
            <a:r>
              <a:rPr lang="en-US" sz="2400" dirty="0"/>
              <a:t>them and the average customer?</a:t>
            </a:r>
          </a:p>
          <a:p>
            <a:pPr lvl="1"/>
            <a:r>
              <a:rPr lang="en-US" sz="2400" i="1" dirty="0" smtClean="0">
                <a:solidFill>
                  <a:srgbClr val="0000CC"/>
                </a:solidFill>
              </a:rPr>
              <a:t>Statistical </a:t>
            </a:r>
            <a:r>
              <a:rPr lang="en-US" sz="2400" i="1" dirty="0">
                <a:solidFill>
                  <a:srgbClr val="0000CC"/>
                </a:solidFill>
              </a:rPr>
              <a:t>hypothesis testing</a:t>
            </a:r>
          </a:p>
          <a:p>
            <a:endParaRPr lang="en-US" sz="2400" dirty="0" smtClean="0"/>
          </a:p>
          <a:p>
            <a:r>
              <a:rPr lang="en-US" sz="2400" dirty="0" smtClean="0"/>
              <a:t>But </a:t>
            </a:r>
            <a:r>
              <a:rPr lang="en-US" sz="2400" dirty="0"/>
              <a:t>who really are these customers? Can I </a:t>
            </a:r>
            <a:r>
              <a:rPr lang="en-US" sz="2400" dirty="0" smtClean="0"/>
              <a:t>characterize them</a:t>
            </a:r>
            <a:r>
              <a:rPr lang="en-US" sz="2400" dirty="0"/>
              <a:t>?</a:t>
            </a:r>
          </a:p>
          <a:p>
            <a:pPr lvl="1"/>
            <a:r>
              <a:rPr lang="en-US" sz="2400" i="1" dirty="0" smtClean="0">
                <a:solidFill>
                  <a:srgbClr val="0000CC"/>
                </a:solidFill>
              </a:rPr>
              <a:t>OLAP </a:t>
            </a:r>
            <a:r>
              <a:rPr lang="en-US" sz="2400" i="1" dirty="0">
                <a:solidFill>
                  <a:srgbClr val="0000CC"/>
                </a:solidFill>
              </a:rPr>
              <a:t>(manual search), Data mining (automated pattern finding)</a:t>
            </a:r>
          </a:p>
          <a:p>
            <a:endParaRPr lang="en-US" sz="2400" dirty="0" smtClean="0"/>
          </a:p>
          <a:p>
            <a:r>
              <a:rPr lang="en-US" sz="2400" dirty="0" smtClean="0"/>
              <a:t>Can we predict if a customer will leave us?</a:t>
            </a:r>
          </a:p>
          <a:p>
            <a:pPr lvl="1"/>
            <a:r>
              <a:rPr lang="en-US" sz="2400" dirty="0" smtClean="0">
                <a:solidFill>
                  <a:srgbClr val="0000CC"/>
                </a:solidFill>
              </a:rPr>
              <a:t>Data Mining</a:t>
            </a:r>
            <a:endParaRPr lang="en-US" sz="2400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3A9136-4E8E-4D87-A7F7-4981FC07A7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09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00CC"/>
                </a:solidFill>
              </a:rPr>
              <a:t>Data mining in the spectrum of</a:t>
            </a:r>
            <a:br>
              <a:rPr lang="en-US" sz="3600" b="1" dirty="0" smtClean="0">
                <a:solidFill>
                  <a:srgbClr val="0000CC"/>
                </a:solidFill>
              </a:rPr>
            </a:br>
            <a:r>
              <a:rPr lang="en-US" sz="3600" b="1" dirty="0" smtClean="0">
                <a:solidFill>
                  <a:srgbClr val="0000CC"/>
                </a:solidFill>
              </a:rPr>
              <a:t>business data technologies</a:t>
            </a:r>
            <a:endParaRPr lang="en-US" sz="3600" b="1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3A9136-4E8E-4D87-A7F7-4981FC07A7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752600"/>
            <a:ext cx="7610209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955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0000CC"/>
                </a:solidFill>
              </a:rPr>
              <a:t>Why data mining</a:t>
            </a:r>
            <a:r>
              <a:rPr lang="en-US" sz="3600" b="1" dirty="0">
                <a:solidFill>
                  <a:srgbClr val="0000CC"/>
                </a:solidFill>
              </a:rPr>
              <a:t> </a:t>
            </a:r>
            <a:r>
              <a:rPr lang="en-US" sz="3600" b="1" dirty="0" smtClean="0">
                <a:solidFill>
                  <a:srgbClr val="0000CC"/>
                </a:solidFill>
              </a:rPr>
              <a:t>is becoming so popular?</a:t>
            </a:r>
            <a:endParaRPr lang="en-US" sz="3600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Firms </a:t>
            </a:r>
            <a:r>
              <a:rPr lang="en-US" dirty="0"/>
              <a:t>are collecting massive amounts of data </a:t>
            </a:r>
            <a:r>
              <a:rPr lang="en-US" dirty="0" smtClean="0"/>
              <a:t>on operations</a:t>
            </a:r>
            <a:r>
              <a:rPr lang="en-US" dirty="0"/>
              <a:t>, customers, and the competitive landscape</a:t>
            </a:r>
          </a:p>
          <a:p>
            <a:r>
              <a:rPr lang="en-US" b="1" dirty="0" smtClean="0"/>
              <a:t>These </a:t>
            </a:r>
            <a:r>
              <a:rPr lang="en-US" b="1" dirty="0"/>
              <a:t>data can be an asset from which to </a:t>
            </a:r>
            <a:r>
              <a:rPr lang="en-US" b="1" dirty="0" smtClean="0"/>
              <a:t>draw competitive advantage</a:t>
            </a:r>
            <a:endParaRPr lang="en-US" dirty="0"/>
          </a:p>
          <a:p>
            <a:r>
              <a:rPr lang="en-US" dirty="0" smtClean="0"/>
              <a:t>But</a:t>
            </a:r>
            <a:r>
              <a:rPr lang="en-US" dirty="0"/>
              <a:t>, there </a:t>
            </a:r>
            <a:r>
              <a:rPr lang="en-US" b="1" u="sng" dirty="0"/>
              <a:t>is far too much </a:t>
            </a:r>
            <a:r>
              <a:rPr lang="en-US" dirty="0"/>
              <a:t>data for manual analysis</a:t>
            </a:r>
          </a:p>
          <a:p>
            <a:pPr lvl="1"/>
            <a:r>
              <a:rPr lang="en-US" dirty="0" smtClean="0"/>
              <a:t>Amazon </a:t>
            </a:r>
            <a:r>
              <a:rPr lang="en-US" dirty="0"/>
              <a:t>records purchase behavior for &gt;50M active customers</a:t>
            </a:r>
          </a:p>
          <a:p>
            <a:pPr lvl="1"/>
            <a:r>
              <a:rPr lang="en-US" dirty="0" smtClean="0"/>
              <a:t>Phone </a:t>
            </a:r>
            <a:r>
              <a:rPr lang="en-US" dirty="0"/>
              <a:t>companies keep info on 100’s of millions of </a:t>
            </a:r>
            <a:r>
              <a:rPr lang="en-US" dirty="0" smtClean="0"/>
              <a:t>accounts (each </a:t>
            </a:r>
            <a:r>
              <a:rPr lang="en-US" dirty="0"/>
              <a:t>with thousands of transactions)</a:t>
            </a:r>
          </a:p>
          <a:p>
            <a:pPr lvl="1"/>
            <a:r>
              <a:rPr lang="en-US" dirty="0" smtClean="0"/>
              <a:t>Google </a:t>
            </a:r>
            <a:r>
              <a:rPr lang="en-US" dirty="0"/>
              <a:t>stores information on 11B objects</a:t>
            </a:r>
          </a:p>
          <a:p>
            <a:pPr lvl="1"/>
            <a:r>
              <a:rPr lang="en-US" dirty="0" err="1" smtClean="0"/>
              <a:t>Walmart</a:t>
            </a:r>
            <a:r>
              <a:rPr lang="en-US" dirty="0" smtClean="0"/>
              <a:t> </a:t>
            </a:r>
            <a:r>
              <a:rPr lang="en-US" dirty="0"/>
              <a:t>estimates that it has ~500 TB of data collected (</a:t>
            </a:r>
            <a:r>
              <a:rPr lang="en-US" dirty="0" smtClean="0"/>
              <a:t>that’s </a:t>
            </a:r>
            <a:r>
              <a:rPr lang="en-US" b="1" dirty="0" smtClean="0"/>
              <a:t>4,000,000,000,000,000 </a:t>
            </a:r>
            <a:r>
              <a:rPr lang="en-US" b="1" dirty="0"/>
              <a:t>bits or ½ billion books or &gt;10 </a:t>
            </a:r>
            <a:r>
              <a:rPr lang="en-US" b="1" dirty="0" smtClean="0"/>
              <a:t>Libraries of </a:t>
            </a:r>
            <a:r>
              <a:rPr lang="en-US" b="1" dirty="0"/>
              <a:t>Congress)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will be peanuts once RFIDs become ubiquitous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3A9136-4E8E-4D87-A7F7-4981FC07A7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68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>
                <a:solidFill>
                  <a:srgbClr val="0000CC"/>
                </a:solidFill>
              </a:rPr>
              <a:t>ML in a Nutshell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Tens of thousands of machine learning algorithms</a:t>
            </a:r>
          </a:p>
          <a:p>
            <a:pPr eaLnBrk="1" hangingPunct="1"/>
            <a:r>
              <a:rPr lang="en-US" altLang="en-US" dirty="0" smtClean="0"/>
              <a:t>Hundreds new every year</a:t>
            </a:r>
          </a:p>
          <a:p>
            <a:pPr eaLnBrk="1" hangingPunct="1"/>
            <a:r>
              <a:rPr lang="en-US" altLang="en-US" dirty="0" smtClean="0"/>
              <a:t>Every machine learning algorithm has three components:</a:t>
            </a:r>
          </a:p>
          <a:p>
            <a:pPr lvl="1" eaLnBrk="1" hangingPunct="1"/>
            <a:r>
              <a:rPr lang="en-US" altLang="en-US" b="1" dirty="0" smtClean="0"/>
              <a:t>Representation</a:t>
            </a:r>
          </a:p>
          <a:p>
            <a:pPr lvl="1" eaLnBrk="1" hangingPunct="1"/>
            <a:r>
              <a:rPr lang="en-US" altLang="en-US" b="1" dirty="0" smtClean="0"/>
              <a:t>Evaluation</a:t>
            </a:r>
          </a:p>
          <a:p>
            <a:pPr lvl="1" eaLnBrk="1" hangingPunct="1"/>
            <a:r>
              <a:rPr lang="en-US" altLang="en-US" b="1" dirty="0" smtClean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400277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CC"/>
                </a:solidFill>
              </a:rPr>
              <a:t>IBM SPSS Modeler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will be using a highly rated Machine Learning/ Data Mining software from IBM.</a:t>
            </a:r>
          </a:p>
          <a:p>
            <a:r>
              <a:rPr lang="en-US" dirty="0" smtClean="0"/>
              <a:t>IBM has generously extended a free 6 month license to each student.</a:t>
            </a:r>
          </a:p>
          <a:p>
            <a:r>
              <a:rPr lang="en-US" dirty="0" smtClean="0"/>
              <a:t>You need to install (instructions on BB) SPSS Modeler on your laptops and bring your laptop to class, as needed.</a:t>
            </a:r>
          </a:p>
          <a:p>
            <a:r>
              <a:rPr lang="en-US" dirty="0" smtClean="0"/>
              <a:t>SPSS Modeler installation guide, user guide, algorithmic guide etc. are on Black Board.</a:t>
            </a:r>
          </a:p>
          <a:p>
            <a:r>
              <a:rPr lang="en-US" dirty="0" smtClean="0"/>
              <a:t>Programming knowledge is </a:t>
            </a:r>
            <a:r>
              <a:rPr lang="en-US" b="1" dirty="0" smtClean="0">
                <a:solidFill>
                  <a:srgbClr val="0000CC"/>
                </a:solidFill>
              </a:rPr>
              <a:t>NOT</a:t>
            </a:r>
            <a:r>
              <a:rPr lang="en-US" dirty="0" smtClean="0"/>
              <a:t> required.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6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>
                <a:solidFill>
                  <a:srgbClr val="0000CC"/>
                </a:solidFill>
              </a:rPr>
              <a:t>Representation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Decision trees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Sets of rules / Logic programs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Instances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Graphical models (Bayes/Markov nets)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Neural networks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Support vector machines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Model ensembles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15462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>
                <a:solidFill>
                  <a:srgbClr val="0000CC"/>
                </a:solidFill>
              </a:rPr>
              <a:t>Evaluation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Accuracy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Precision and recall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Squared error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Likelihood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Posterior probability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Cost / Utility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Margin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Entropy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K-L divergence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02160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>
                <a:solidFill>
                  <a:srgbClr val="0000CC"/>
                </a:solidFill>
              </a:rPr>
              <a:t>Optimization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Combinatorial optimization</a:t>
            </a:r>
          </a:p>
          <a:p>
            <a:pPr lvl="1" eaLnBrk="1" hangingPunct="1"/>
            <a:r>
              <a:rPr lang="en-US" altLang="en-US" smtClean="0"/>
              <a:t>E.g.: Greedy search</a:t>
            </a:r>
          </a:p>
          <a:p>
            <a:pPr eaLnBrk="1" hangingPunct="1"/>
            <a:r>
              <a:rPr lang="en-US" altLang="en-US" smtClean="0"/>
              <a:t>Convex optimization</a:t>
            </a:r>
          </a:p>
          <a:p>
            <a:pPr lvl="1" eaLnBrk="1" hangingPunct="1"/>
            <a:r>
              <a:rPr lang="en-US" altLang="en-US" smtClean="0"/>
              <a:t>E.g.: Gradient descent</a:t>
            </a:r>
          </a:p>
          <a:p>
            <a:pPr eaLnBrk="1" hangingPunct="1"/>
            <a:r>
              <a:rPr lang="en-US" altLang="en-US" smtClean="0"/>
              <a:t>Constrained optimization</a:t>
            </a:r>
          </a:p>
          <a:p>
            <a:pPr lvl="1" eaLnBrk="1" hangingPunct="1"/>
            <a:r>
              <a:rPr lang="en-US" altLang="en-US" smtClean="0"/>
              <a:t>E.g.: Linear programming</a:t>
            </a:r>
          </a:p>
        </p:txBody>
      </p:sp>
    </p:spTree>
    <p:extLst>
      <p:ext uri="{BB962C8B-B14F-4D97-AF65-F5344CB8AC3E}">
        <p14:creationId xmlns:p14="http://schemas.microsoft.com/office/powerpoint/2010/main" val="140311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>
                <a:solidFill>
                  <a:srgbClr val="0000CC"/>
                </a:solidFill>
              </a:rPr>
              <a:t>Types of Learning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82000" cy="45720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Supervised (inductive) learning</a:t>
            </a:r>
          </a:p>
          <a:p>
            <a:pPr lvl="1" eaLnBrk="1" hangingPunct="1"/>
            <a:r>
              <a:rPr lang="en-US" altLang="en-US" dirty="0" smtClean="0"/>
              <a:t>Training data includes desired outputs</a:t>
            </a:r>
          </a:p>
          <a:p>
            <a:pPr eaLnBrk="1" hangingPunct="1"/>
            <a:r>
              <a:rPr lang="en-US" altLang="en-US" b="1" dirty="0" smtClean="0"/>
              <a:t>Unsupervised learning</a:t>
            </a:r>
          </a:p>
          <a:p>
            <a:pPr lvl="1" eaLnBrk="1" hangingPunct="1"/>
            <a:r>
              <a:rPr lang="en-US" altLang="en-US" dirty="0" smtClean="0"/>
              <a:t>Training data does not include desired outputs</a:t>
            </a:r>
          </a:p>
          <a:p>
            <a:pPr eaLnBrk="1" hangingPunct="1"/>
            <a:r>
              <a:rPr lang="en-US" altLang="en-US" b="1" dirty="0" smtClean="0"/>
              <a:t>Semi-supervised learning</a:t>
            </a:r>
          </a:p>
          <a:p>
            <a:pPr lvl="1" eaLnBrk="1" hangingPunct="1"/>
            <a:r>
              <a:rPr lang="en-US" altLang="en-US" dirty="0" smtClean="0"/>
              <a:t>Training data includes a few desired outputs</a:t>
            </a:r>
          </a:p>
          <a:p>
            <a:pPr eaLnBrk="1" hangingPunct="1"/>
            <a:r>
              <a:rPr lang="en-US" altLang="en-US" b="1" dirty="0" smtClean="0"/>
              <a:t>Reinforcement learning</a:t>
            </a:r>
          </a:p>
          <a:p>
            <a:pPr lvl="1" eaLnBrk="1" hangingPunct="1"/>
            <a:r>
              <a:rPr lang="en-US" altLang="en-US" dirty="0" smtClean="0"/>
              <a:t>Rewards from sequence of actions</a:t>
            </a:r>
          </a:p>
        </p:txBody>
      </p:sp>
    </p:spTree>
    <p:extLst>
      <p:ext uri="{BB962C8B-B14F-4D97-AF65-F5344CB8AC3E}">
        <p14:creationId xmlns:p14="http://schemas.microsoft.com/office/powerpoint/2010/main" val="160198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b="1" dirty="0" smtClean="0">
                <a:solidFill>
                  <a:srgbClr val="0000CC"/>
                </a:solidFill>
                <a:latin typeface="Comic Sans MS" pitchFamily="66" charset="0"/>
              </a:rPr>
              <a:t>Customer discovery</a:t>
            </a:r>
            <a:endParaRPr lang="en-US" altLang="en-US" b="1" dirty="0" smtClean="0">
              <a:solidFill>
                <a:srgbClr val="0000CC"/>
              </a:solidFill>
              <a:latin typeface="Comic Sans MS" pitchFamily="66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 rtl="0" eaLnBrk="1" hangingPunct="1"/>
            <a:r>
              <a:rPr lang="en-US" altLang="en-US" dirty="0" smtClean="0"/>
              <a:t>predict whether a customer is likely to purchase certain goods according to a database of customer profiles and their history of shopping activities.</a:t>
            </a:r>
          </a:p>
          <a:p>
            <a:pPr algn="l" rtl="0" eaLnBrk="1" hangingPunct="1"/>
            <a:endParaRPr lang="en-US" altLang="en-US" dirty="0"/>
          </a:p>
          <a:p>
            <a:pPr algn="l" rtl="0" eaLnBrk="1" hangingPunct="1"/>
            <a:endParaRPr lang="en-US" altLang="en-US" dirty="0" smtClean="0"/>
          </a:p>
          <a:p>
            <a:pPr algn="l" rtl="0" eaLnBrk="1" hangingPunct="1"/>
            <a:r>
              <a:rPr lang="en-US" altLang="en-US" dirty="0" smtClean="0"/>
              <a:t>Used for Up sell, Cross sell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3A9136-4E8E-4D87-A7F7-4981FC07A7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0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CC"/>
                </a:solidFill>
              </a:rPr>
              <a:t>Data Mining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3600" dirty="0">
                <a:solidFill>
                  <a:srgbClr val="0000CC"/>
                </a:solidFill>
              </a:rPr>
              <a:t>Data Mining is defined as the process of discovering patterns in data. The process must be (semi)automatic, and patterns discovered must lead to some </a:t>
            </a:r>
            <a:r>
              <a:rPr lang="en-US" sz="3600" dirty="0" smtClean="0">
                <a:solidFill>
                  <a:srgbClr val="0000CC"/>
                </a:solidFill>
              </a:rPr>
              <a:t>advantage, usually, an economic advantage.</a:t>
            </a:r>
            <a:endParaRPr lang="en-US" sz="3600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0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/>
          <a:p>
            <a:fld id="{C684C56C-B346-4C78-AEAD-C4319340619E}" type="slidenum">
              <a:rPr lang="en-US"/>
              <a:pPr/>
              <a:t>8</a:t>
            </a:fld>
            <a:endParaRPr lang="en-US"/>
          </a:p>
        </p:txBody>
      </p:sp>
      <p:sp>
        <p:nvSpPr>
          <p:cNvPr id="65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1066800"/>
            <a:ext cx="8839200" cy="5486400"/>
          </a:xfrm>
        </p:spPr>
        <p:txBody>
          <a:bodyPr>
            <a:normAutofit/>
          </a:bodyPr>
          <a:lstStyle/>
          <a:p>
            <a:r>
              <a:rPr lang="en-US" sz="2800" dirty="0"/>
              <a:t>Draws ideas from machine learning/AI, pattern recognition, </a:t>
            </a:r>
            <a:r>
              <a:rPr lang="en-US" sz="2800" dirty="0" smtClean="0"/>
              <a:t>and statistics</a:t>
            </a:r>
            <a:endParaRPr lang="en-US" sz="2800" dirty="0"/>
          </a:p>
          <a:p>
            <a:r>
              <a:rPr lang="en-US" sz="2800" dirty="0"/>
              <a:t>Traditional </a:t>
            </a:r>
            <a:r>
              <a:rPr lang="en-US" sz="2800" dirty="0" smtClean="0"/>
              <a:t>techniques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may be unsuitable due to </a:t>
            </a:r>
          </a:p>
          <a:p>
            <a:pPr lvl="1"/>
            <a:r>
              <a:rPr lang="en-US" sz="2400" dirty="0"/>
              <a:t>Enormity of data</a:t>
            </a:r>
          </a:p>
          <a:p>
            <a:pPr lvl="1"/>
            <a:r>
              <a:rPr lang="en-US" sz="2400" dirty="0"/>
              <a:t>High dimensionality </a:t>
            </a:r>
            <a:br>
              <a:rPr lang="en-US" sz="2400" dirty="0"/>
            </a:br>
            <a:r>
              <a:rPr lang="en-US" sz="2400" dirty="0" smtClean="0"/>
              <a:t>of data</a:t>
            </a:r>
            <a:endParaRPr lang="en-US" sz="2400" dirty="0"/>
          </a:p>
          <a:p>
            <a:pPr lvl="1"/>
            <a:r>
              <a:rPr lang="en-US" sz="2400" dirty="0"/>
              <a:t>Heterogeneous, </a:t>
            </a:r>
            <a:br>
              <a:rPr lang="en-US" sz="2400" dirty="0"/>
            </a:br>
            <a:r>
              <a:rPr lang="en-US" sz="2400" dirty="0"/>
              <a:t>distributed nature </a:t>
            </a:r>
            <a:br>
              <a:rPr lang="en-US" sz="2400" dirty="0"/>
            </a:br>
            <a:r>
              <a:rPr lang="en-US" sz="2400" dirty="0"/>
              <a:t>of data</a:t>
            </a:r>
          </a:p>
        </p:txBody>
      </p:sp>
      <p:sp>
        <p:nvSpPr>
          <p:cNvPr id="658435" name="Oval 3"/>
          <p:cNvSpPr>
            <a:spLocks noChangeArrowheads="1"/>
          </p:cNvSpPr>
          <p:nvPr/>
        </p:nvSpPr>
        <p:spPr bwMode="auto">
          <a:xfrm>
            <a:off x="5638800" y="3962400"/>
            <a:ext cx="2057400" cy="21082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8436" name="Oval 4"/>
          <p:cNvSpPr>
            <a:spLocks noChangeArrowheads="1"/>
          </p:cNvSpPr>
          <p:nvPr/>
        </p:nvSpPr>
        <p:spPr bwMode="auto">
          <a:xfrm>
            <a:off x="5105400" y="2362200"/>
            <a:ext cx="1905000" cy="2032000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8437" name="Rectangle 5"/>
          <p:cNvSpPr>
            <a:spLocks noGrp="1" noRot="1" noChangeArrowheads="1"/>
          </p:cNvSpPr>
          <p:nvPr>
            <p:ph type="title"/>
          </p:nvPr>
        </p:nvSpPr>
        <p:spPr>
          <a:xfrm>
            <a:off x="304800" y="228600"/>
            <a:ext cx="8280400" cy="533400"/>
          </a:xfrm>
        </p:spPr>
        <p:txBody>
          <a:bodyPr lIns="0" rIns="0">
            <a:noAutofit/>
          </a:bodyPr>
          <a:lstStyle/>
          <a:p>
            <a:r>
              <a:rPr lang="en-US" sz="3600" b="1" dirty="0">
                <a:solidFill>
                  <a:srgbClr val="0000CC"/>
                </a:solidFill>
              </a:rPr>
              <a:t>Origins of Data Mining</a:t>
            </a:r>
          </a:p>
        </p:txBody>
      </p:sp>
      <p:sp>
        <p:nvSpPr>
          <p:cNvPr id="658441" name="Oval 9"/>
          <p:cNvSpPr>
            <a:spLocks noChangeArrowheads="1"/>
          </p:cNvSpPr>
          <p:nvPr/>
        </p:nvSpPr>
        <p:spPr bwMode="auto">
          <a:xfrm>
            <a:off x="6629400" y="2082800"/>
            <a:ext cx="2209800" cy="24130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8442" name="Text Box 10"/>
          <p:cNvSpPr txBox="1">
            <a:spLocks noChangeArrowheads="1"/>
          </p:cNvSpPr>
          <p:nvPr/>
        </p:nvSpPr>
        <p:spPr bwMode="auto">
          <a:xfrm>
            <a:off x="6629400" y="2720522"/>
            <a:ext cx="2362200" cy="124187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r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 smtClean="0">
                <a:latin typeface="Arial" charset="0"/>
              </a:rPr>
              <a:t>  Artificial Intelligence / Machine </a:t>
            </a:r>
            <a:r>
              <a:rPr lang="en-US" dirty="0">
                <a:latin typeface="Arial" charset="0"/>
              </a:rPr>
              <a:t>Learning/</a:t>
            </a:r>
          </a:p>
          <a:p>
            <a:pPr algn="ctr" eaLnBrk="0" hangingPunct="0">
              <a:spcBef>
                <a:spcPct val="15000"/>
              </a:spcBef>
            </a:pPr>
            <a:r>
              <a:rPr lang="en-US" dirty="0">
                <a:latin typeface="Arial" charset="0"/>
              </a:rPr>
              <a:t>Pattern 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 Recognition</a:t>
            </a:r>
          </a:p>
        </p:txBody>
      </p:sp>
      <p:sp>
        <p:nvSpPr>
          <p:cNvPr id="658443" name="Text Box 11"/>
          <p:cNvSpPr txBox="1">
            <a:spLocks noChangeArrowheads="1"/>
          </p:cNvSpPr>
          <p:nvPr/>
        </p:nvSpPr>
        <p:spPr bwMode="auto">
          <a:xfrm>
            <a:off x="5334000" y="2879725"/>
            <a:ext cx="1371600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dirty="0" smtClean="0">
                <a:latin typeface="Arial" charset="0"/>
              </a:rPr>
              <a:t>Statistics</a:t>
            </a:r>
            <a:endParaRPr lang="en-US" dirty="0">
              <a:latin typeface="Arial" charset="0"/>
            </a:endParaRPr>
          </a:p>
        </p:txBody>
      </p:sp>
      <p:sp>
        <p:nvSpPr>
          <p:cNvPr id="658444" name="Oval 12"/>
          <p:cNvSpPr>
            <a:spLocks noChangeArrowheads="1"/>
          </p:cNvSpPr>
          <p:nvPr/>
        </p:nvSpPr>
        <p:spPr bwMode="auto">
          <a:xfrm>
            <a:off x="5943600" y="3505200"/>
            <a:ext cx="1504950" cy="1543050"/>
          </a:xfrm>
          <a:prstGeom prst="ellipse">
            <a:avLst/>
          </a:prstGeom>
          <a:solidFill>
            <a:srgbClr val="66C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b="1">
                <a:latin typeface="Arial" charset="0"/>
              </a:rPr>
              <a:t>Data Mining</a:t>
            </a:r>
          </a:p>
        </p:txBody>
      </p:sp>
      <p:sp>
        <p:nvSpPr>
          <p:cNvPr id="658445" name="Text Box 13"/>
          <p:cNvSpPr txBox="1">
            <a:spLocks noChangeArrowheads="1"/>
          </p:cNvSpPr>
          <p:nvPr/>
        </p:nvSpPr>
        <p:spPr bwMode="auto">
          <a:xfrm>
            <a:off x="6096000" y="5105400"/>
            <a:ext cx="1447800" cy="641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latin typeface="Arial" charset="0"/>
              </a:rPr>
              <a:t>Database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0000CC"/>
                </a:solidFill>
              </a:rPr>
              <a:t>An example </a:t>
            </a:r>
            <a:r>
              <a:rPr lang="en-US" sz="3600" b="1" dirty="0" smtClean="0">
                <a:solidFill>
                  <a:srgbClr val="0000CC"/>
                </a:solidFill>
              </a:rPr>
              <a:t>problem:</a:t>
            </a:r>
            <a:br>
              <a:rPr lang="en-US" sz="3600" b="1" dirty="0" smtClean="0">
                <a:solidFill>
                  <a:srgbClr val="0000CC"/>
                </a:solidFill>
              </a:rPr>
            </a:b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Customer Attrition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91200" cy="3657599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 err="1"/>
              <a:t>TelCo</a:t>
            </a:r>
            <a:r>
              <a:rPr lang="en-US" sz="3000" dirty="0"/>
              <a:t>, a </a:t>
            </a:r>
            <a:r>
              <a:rPr lang="en-US" sz="3000" dirty="0" smtClean="0"/>
              <a:t>major telecommunications firm, wants </a:t>
            </a:r>
            <a:r>
              <a:rPr lang="en-US" sz="3000" dirty="0"/>
              <a:t>to investigate </a:t>
            </a:r>
            <a:r>
              <a:rPr lang="en-US" sz="3000" dirty="0" smtClean="0"/>
              <a:t>its problem </a:t>
            </a:r>
            <a:r>
              <a:rPr lang="en-US" sz="3000" dirty="0"/>
              <a:t>with </a:t>
            </a:r>
            <a:r>
              <a:rPr lang="en-US" sz="3000" dirty="0" smtClean="0"/>
              <a:t>customer attrition</a:t>
            </a:r>
            <a:r>
              <a:rPr lang="en-US" sz="3000" dirty="0"/>
              <a:t>, or “</a:t>
            </a:r>
            <a:r>
              <a:rPr lang="en-US" sz="3000" dirty="0" smtClean="0"/>
              <a:t>churn”</a:t>
            </a:r>
          </a:p>
          <a:p>
            <a:endParaRPr lang="en-US" sz="3000" dirty="0" smtClean="0"/>
          </a:p>
          <a:p>
            <a:r>
              <a:rPr lang="en-US" sz="3000" dirty="0" smtClean="0"/>
              <a:t>In </a:t>
            </a:r>
            <a:r>
              <a:rPr lang="en-US" sz="3000" dirty="0"/>
              <a:t>the mid-Atlantic </a:t>
            </a:r>
            <a:r>
              <a:rPr lang="en-US" sz="3000" dirty="0" smtClean="0"/>
              <a:t>region, 20</a:t>
            </a:r>
            <a:r>
              <a:rPr lang="en-US" sz="3000" dirty="0"/>
              <a:t>% of </a:t>
            </a:r>
            <a:r>
              <a:rPr lang="en-US" sz="3000" dirty="0" smtClean="0"/>
              <a:t>cell-phone customers </a:t>
            </a:r>
            <a:r>
              <a:rPr lang="en-US" sz="3000" dirty="0"/>
              <a:t>leave </a:t>
            </a:r>
            <a:r>
              <a:rPr lang="en-US" sz="3000" dirty="0" smtClean="0"/>
              <a:t>when their </a:t>
            </a:r>
            <a:r>
              <a:rPr lang="en-US" sz="3000" dirty="0"/>
              <a:t>contracts expire</a:t>
            </a:r>
          </a:p>
          <a:p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A9136-4E8E-4D87-A7F7-4981FC07A7C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146" name="Picture 2" descr="C:\Users\Elena Filatova\AppData\Local\Microsoft\Windows\Temporary Internet Files\Content.IE5\0L8ZEPWJ\MC900442024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1676400"/>
            <a:ext cx="2154365" cy="1524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04800" y="5562600"/>
            <a:ext cx="845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FF0000"/>
                </a:solidFill>
              </a:rPr>
              <a:t>Which customers should they target with a special offer, prior to contract expiration?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2553</Words>
  <Application>Microsoft Office PowerPoint</Application>
  <PresentationFormat>On-screen Show (4:3)</PresentationFormat>
  <Paragraphs>501</Paragraphs>
  <Slides>64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</vt:lpstr>
      <vt:lpstr>Calibri</vt:lpstr>
      <vt:lpstr>Comic Sans MS</vt:lpstr>
      <vt:lpstr>Courier New</vt:lpstr>
      <vt:lpstr>Merriweather</vt:lpstr>
      <vt:lpstr>Times New Roman</vt:lpstr>
      <vt:lpstr>Verdana</vt:lpstr>
      <vt:lpstr>Wingdings</vt:lpstr>
      <vt:lpstr>Office Theme</vt:lpstr>
      <vt:lpstr>Default Design</vt:lpstr>
      <vt:lpstr>PowerPoint Presentation</vt:lpstr>
      <vt:lpstr>Exams, HW Assignments and Project</vt:lpstr>
      <vt:lpstr>Dr. Kamesam</vt:lpstr>
      <vt:lpstr>GA and Grading</vt:lpstr>
      <vt:lpstr>Textbook and Software</vt:lpstr>
      <vt:lpstr>IBM SPSS Modeler</vt:lpstr>
      <vt:lpstr>Data Mining</vt:lpstr>
      <vt:lpstr>Origins of Data Mining</vt:lpstr>
      <vt:lpstr>An example problem: Customer Attrition</vt:lpstr>
      <vt:lpstr>The goals for this course</vt:lpstr>
      <vt:lpstr>Background in Statistics</vt:lpstr>
      <vt:lpstr>Machine Learning </vt:lpstr>
      <vt:lpstr>PowerPoint Presentation</vt:lpstr>
      <vt:lpstr>PowerPoint Presentation</vt:lpstr>
      <vt:lpstr>Apple</vt:lpstr>
      <vt:lpstr>PowerPoint Presentation</vt:lpstr>
      <vt:lpstr>PowerPoint Presentation</vt:lpstr>
      <vt:lpstr>PowerPoint Presentation</vt:lpstr>
      <vt:lpstr>Machine Learning is the next big Technology</vt:lpstr>
      <vt:lpstr>So What Is Machine Learning?</vt:lpstr>
      <vt:lpstr>AI, ML, and Deep Learning</vt:lpstr>
      <vt:lpstr>PowerPoint Presentation</vt:lpstr>
      <vt:lpstr>PowerPoint Presentation</vt:lpstr>
      <vt:lpstr>Successful Applications</vt:lpstr>
      <vt:lpstr>IBM Watson wins Jeopardy</vt:lpstr>
      <vt:lpstr>PowerPoint Presentation</vt:lpstr>
      <vt:lpstr>PowerPoint Presentation</vt:lpstr>
      <vt:lpstr>Gesture Recognition</vt:lpstr>
      <vt:lpstr>PowerPoint Presentation</vt:lpstr>
      <vt:lpstr>Recommender Systems</vt:lpstr>
      <vt:lpstr>PowerPoint Presentation</vt:lpstr>
      <vt:lpstr>PowerPoint Presentation</vt:lpstr>
      <vt:lpstr>Driverless Car</vt:lpstr>
      <vt:lpstr>Signature recognition</vt:lpstr>
      <vt:lpstr>Character recognition (multi category)</vt:lpstr>
      <vt:lpstr>Machine Translation</vt:lpstr>
      <vt:lpstr>More  applications of data mining</vt:lpstr>
      <vt:lpstr>Why Mine Data?</vt:lpstr>
      <vt:lpstr>Technological Changes helped</vt:lpstr>
      <vt:lpstr>Why Mine Data?</vt:lpstr>
      <vt:lpstr>What is data mining?</vt:lpstr>
      <vt:lpstr>PowerPoint Presentation</vt:lpstr>
      <vt:lpstr>Data Mining Tasks</vt:lpstr>
      <vt:lpstr>Supervised vs. Unsupervised DM</vt:lpstr>
      <vt:lpstr>Within supervised learning: classification vs. regression?</vt:lpstr>
      <vt:lpstr>PowerPoint Presentation</vt:lpstr>
      <vt:lpstr> Building the Model  and Using it </vt:lpstr>
      <vt:lpstr>Predictive model in use</vt:lpstr>
      <vt:lpstr>Data mining is a process</vt:lpstr>
      <vt:lpstr>The CRISP Data Mining Process</vt:lpstr>
      <vt:lpstr>The Data Mining Process</vt:lpstr>
      <vt:lpstr>The Data Mining Process</vt:lpstr>
      <vt:lpstr>PowerPoint Presentation</vt:lpstr>
      <vt:lpstr>What might a data mining model look like?</vt:lpstr>
      <vt:lpstr>Data Mining versus …</vt:lpstr>
      <vt:lpstr>What to use  and  When?</vt:lpstr>
      <vt:lpstr>Data mining in the spectrum of business data technologies</vt:lpstr>
      <vt:lpstr>Why data mining is becoming so popular?</vt:lpstr>
      <vt:lpstr>ML in a Nutshell</vt:lpstr>
      <vt:lpstr>Representation</vt:lpstr>
      <vt:lpstr>Evaluation</vt:lpstr>
      <vt:lpstr>Optimization</vt:lpstr>
      <vt:lpstr>Types of Learning</vt:lpstr>
      <vt:lpstr>Customer discovery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2015-09-02T14:32:09Z</dcterms:created>
  <dcterms:modified xsi:type="dcterms:W3CDTF">2019-09-02T16:47:54Z</dcterms:modified>
</cp:coreProperties>
</file>